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7.svg" ContentType="image/svg+xml"/>
  <Override PartName="/ppt/media/image3.svg" ContentType="image/svg+xml"/>
  <Override PartName="/ppt/media/image38.svg" ContentType="image/svg+xml"/>
  <Override PartName="/ppt/media/image60.svg" ContentType="image/svg+xml"/>
  <Override PartName="/ppt/media/image62.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Lst>
  <p:sldSz cx="18288000" cy="10287000"/>
  <p:notesSz cx="6858000" cy="9144000"/>
  <p:embeddedFontLst>
    <p:embeddedFont>
      <p:font typeface="Arimo Bold" panose="020B0704020202020204"/>
      <p:bold r:id="rId53"/>
    </p:embeddedFont>
    <p:embeddedFont>
      <p:font typeface="Open Sans Italics"/>
      <p:italic r:id="rId54"/>
    </p:embeddedFont>
    <p:embeddedFont>
      <p:font typeface="Open Sans Bold"/>
      <p:bold r:id="rId55"/>
    </p:embeddedFont>
    <p:embeddedFont>
      <p:font typeface="Open Sans"/>
      <p:regular r:id="rId56"/>
    </p:embeddedFont>
    <p:embeddedFont>
      <p:font typeface="Arimo" panose="020B0604020202020204"/>
      <p:regular r:id="rId57"/>
    </p:embeddedFont>
    <p:embeddedFont>
      <p:font typeface="Calibri" panose="020F050202020403020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4" userDrawn="1">
          <p15:clr>
            <a:srgbClr val="A4A3A4"/>
          </p15:clr>
        </p15:guide>
        <p15:guide id="2" pos="29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24"/>
        <p:guide pos="291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font" Target="fonts/font9.fntdata"/><Relationship Id="rId60" Type="http://schemas.openxmlformats.org/officeDocument/2006/relationships/font" Target="fonts/font8.fntdata"/><Relationship Id="rId6" Type="http://schemas.openxmlformats.org/officeDocument/2006/relationships/slide" Target="slides/slide3.xml"/><Relationship Id="rId59" Type="http://schemas.openxmlformats.org/officeDocument/2006/relationships/font" Target="fonts/font7.fntdata"/><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svg"/><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2.svg"/><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svg"/><Relationship Id="rId1" Type="http://schemas.openxmlformats.org/officeDocument/2006/relationships/image" Target="../media/image64.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3.svg"/><Relationship Id="rId7" Type="http://schemas.openxmlformats.org/officeDocument/2006/relationships/image" Target="../media/image72.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svg"/><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2.sv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17.sv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EBDBD"/>
        </a:solidFill>
        <a:effectLst/>
      </p:bgPr>
    </p:bg>
    <p:spTree>
      <p:nvGrpSpPr>
        <p:cNvPr id="1" name=""/>
        <p:cNvGrpSpPr/>
        <p:nvPr/>
      </p:nvGrpSpPr>
      <p:grpSpPr>
        <a:xfrm>
          <a:off x="0" y="0"/>
          <a:ext cx="0" cy="0"/>
          <a:chOff x="0" y="0"/>
          <a:chExt cx="0" cy="0"/>
        </a:xfrm>
      </p:grpSpPr>
      <p:sp>
        <p:nvSpPr>
          <p:cNvPr id="2" name="AutoShape 2"/>
          <p:cNvSpPr/>
          <p:nvPr/>
        </p:nvSpPr>
        <p:spPr>
          <a:xfrm>
            <a:off x="1028175" y="326658"/>
            <a:ext cx="16231650" cy="19050"/>
          </a:xfrm>
          <a:prstGeom prst="line">
            <a:avLst/>
          </a:prstGeom>
          <a:ln w="47625" cap="rnd">
            <a:solidFill>
              <a:srgbClr val="FFFFFF"/>
            </a:solidFill>
            <a:prstDash val="solid"/>
            <a:headEnd type="none" w="sm" len="sm"/>
            <a:tailEnd type="none" w="sm" len="sm"/>
          </a:ln>
        </p:spPr>
      </p:sp>
      <p:sp>
        <p:nvSpPr>
          <p:cNvPr id="3" name="AutoShape 3"/>
          <p:cNvSpPr/>
          <p:nvPr/>
        </p:nvSpPr>
        <p:spPr>
          <a:xfrm>
            <a:off x="1051986" y="326770"/>
            <a:ext cx="19050" cy="811050"/>
          </a:xfrm>
          <a:prstGeom prst="line">
            <a:avLst/>
          </a:prstGeom>
          <a:ln w="47625" cap="rnd">
            <a:solidFill>
              <a:srgbClr val="FFFFFF"/>
            </a:solidFill>
            <a:prstDash val="solid"/>
            <a:headEnd type="none" w="sm" len="sm"/>
            <a:tailEnd type="oval" w="lg" len="lg"/>
          </a:ln>
        </p:spPr>
      </p:sp>
      <p:sp>
        <p:nvSpPr>
          <p:cNvPr id="4" name="AutoShape 4"/>
          <p:cNvSpPr/>
          <p:nvPr/>
        </p:nvSpPr>
        <p:spPr>
          <a:xfrm>
            <a:off x="17236014" y="326658"/>
            <a:ext cx="19050" cy="811050"/>
          </a:xfrm>
          <a:prstGeom prst="line">
            <a:avLst/>
          </a:prstGeom>
          <a:ln w="47625" cap="rnd">
            <a:solidFill>
              <a:srgbClr val="FFFFFF"/>
            </a:solidFill>
            <a:prstDash val="solid"/>
            <a:headEnd type="none" w="sm" len="sm"/>
            <a:tailEnd type="oval" w="lg" len="lg"/>
          </a:ln>
        </p:spPr>
      </p:sp>
      <p:sp>
        <p:nvSpPr>
          <p:cNvPr id="5" name="AutoShape 5"/>
          <p:cNvSpPr/>
          <p:nvPr/>
        </p:nvSpPr>
        <p:spPr>
          <a:xfrm rot="4034">
            <a:off x="1028169" y="9481791"/>
            <a:ext cx="16231661" cy="0"/>
          </a:xfrm>
          <a:prstGeom prst="line">
            <a:avLst/>
          </a:prstGeom>
          <a:ln w="28575" cap="rnd">
            <a:solidFill>
              <a:srgbClr val="FFFFFF"/>
            </a:solidFill>
            <a:prstDash val="solid"/>
            <a:headEnd type="none" w="sm" len="sm"/>
            <a:tailEnd type="none" w="sm" len="sm"/>
          </a:ln>
        </p:spPr>
      </p:sp>
      <p:sp>
        <p:nvSpPr>
          <p:cNvPr id="6" name="AutoShape 6"/>
          <p:cNvSpPr/>
          <p:nvPr/>
        </p:nvSpPr>
        <p:spPr>
          <a:xfrm rot="5319268">
            <a:off x="16844663" y="9096375"/>
            <a:ext cx="811274" cy="0"/>
          </a:xfrm>
          <a:prstGeom prst="line">
            <a:avLst/>
          </a:prstGeom>
          <a:ln w="28575" cap="rnd">
            <a:solidFill>
              <a:srgbClr val="FFFFFF"/>
            </a:solidFill>
            <a:prstDash val="solid"/>
            <a:headEnd type="none" w="sm" len="sm"/>
            <a:tailEnd type="oval" w="lg" len="lg"/>
          </a:ln>
        </p:spPr>
      </p:sp>
      <p:sp>
        <p:nvSpPr>
          <p:cNvPr id="7" name="AutoShape 7"/>
          <p:cNvSpPr/>
          <p:nvPr/>
        </p:nvSpPr>
        <p:spPr>
          <a:xfrm rot="5319268">
            <a:off x="632063" y="9096375"/>
            <a:ext cx="811274" cy="0"/>
          </a:xfrm>
          <a:prstGeom prst="line">
            <a:avLst/>
          </a:prstGeom>
          <a:ln w="28575" cap="rnd">
            <a:solidFill>
              <a:srgbClr val="FFFFFF"/>
            </a:solidFill>
            <a:prstDash val="solid"/>
            <a:headEnd type="none" w="sm" len="sm"/>
            <a:tailEnd type="oval" w="lg" len="lg"/>
          </a:ln>
        </p:spPr>
      </p:sp>
      <p:sp>
        <p:nvSpPr>
          <p:cNvPr id="8" name="Freeform 8"/>
          <p:cNvSpPr/>
          <p:nvPr/>
        </p:nvSpPr>
        <p:spPr>
          <a:xfrm>
            <a:off x="14018189" y="530646"/>
            <a:ext cx="3065603" cy="2793937"/>
          </a:xfrm>
          <a:custGeom>
            <a:avLst/>
            <a:gdLst/>
            <a:ahLst/>
            <a:cxnLst/>
            <a:rect l="l" t="t" r="r" b="b"/>
            <a:pathLst>
              <a:path w="3065603" h="2793937">
                <a:moveTo>
                  <a:pt x="0" y="0"/>
                </a:moveTo>
                <a:lnTo>
                  <a:pt x="3065603" y="0"/>
                </a:lnTo>
                <a:lnTo>
                  <a:pt x="3065603" y="2793936"/>
                </a:lnTo>
                <a:lnTo>
                  <a:pt x="0" y="2793936"/>
                </a:lnTo>
                <a:lnTo>
                  <a:pt x="0" y="0"/>
                </a:lnTo>
                <a:close/>
              </a:path>
            </a:pathLst>
          </a:custGeom>
          <a:blipFill>
            <a:blip r:embed="rId1"/>
            <a:stretch>
              <a:fillRect t="-4984" b="-4984"/>
            </a:stretch>
          </a:blipFill>
        </p:spPr>
      </p:sp>
      <p:sp>
        <p:nvSpPr>
          <p:cNvPr id="9" name="Freeform 9"/>
          <p:cNvSpPr/>
          <p:nvPr/>
        </p:nvSpPr>
        <p:spPr>
          <a:xfrm>
            <a:off x="10765351" y="3627046"/>
            <a:ext cx="6475424" cy="5135448"/>
          </a:xfrm>
          <a:custGeom>
            <a:avLst/>
            <a:gdLst/>
            <a:ahLst/>
            <a:cxnLst/>
            <a:rect l="l" t="t" r="r" b="b"/>
            <a:pathLst>
              <a:path w="6475424" h="5135448">
                <a:moveTo>
                  <a:pt x="0" y="0"/>
                </a:moveTo>
                <a:lnTo>
                  <a:pt x="6475424" y="0"/>
                </a:lnTo>
                <a:lnTo>
                  <a:pt x="6475424" y="5135448"/>
                </a:lnTo>
                <a:lnTo>
                  <a:pt x="0" y="513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371485" y="345708"/>
            <a:ext cx="3546342" cy="1763534"/>
          </a:xfrm>
          <a:custGeom>
            <a:avLst/>
            <a:gdLst/>
            <a:ahLst/>
            <a:cxnLst/>
            <a:rect l="l" t="t" r="r" b="b"/>
            <a:pathLst>
              <a:path w="3546342" h="1763534">
                <a:moveTo>
                  <a:pt x="0" y="0"/>
                </a:moveTo>
                <a:lnTo>
                  <a:pt x="3546341" y="0"/>
                </a:lnTo>
                <a:lnTo>
                  <a:pt x="3546341" y="1763534"/>
                </a:lnTo>
                <a:lnTo>
                  <a:pt x="0" y="1763534"/>
                </a:lnTo>
                <a:lnTo>
                  <a:pt x="0" y="0"/>
                </a:lnTo>
                <a:close/>
              </a:path>
            </a:pathLst>
          </a:custGeom>
          <a:blipFill>
            <a:blip r:embed="rId4"/>
            <a:stretch>
              <a:fillRect/>
            </a:stretch>
          </a:blipFill>
        </p:spPr>
      </p:sp>
      <p:sp>
        <p:nvSpPr>
          <p:cNvPr id="11" name="TextBox 11"/>
          <p:cNvSpPr txBox="1"/>
          <p:nvPr/>
        </p:nvSpPr>
        <p:spPr>
          <a:xfrm>
            <a:off x="1371485" y="2417371"/>
            <a:ext cx="8661757" cy="1209675"/>
          </a:xfrm>
          <a:prstGeom prst="rect">
            <a:avLst/>
          </a:prstGeom>
        </p:spPr>
        <p:txBody>
          <a:bodyPr lIns="0" tIns="0" rIns="0" bIns="0" rtlCol="0" anchor="t">
            <a:spAutoFit/>
          </a:bodyPr>
          <a:lstStyle/>
          <a:p>
            <a:pPr algn="ctr">
              <a:lnSpc>
                <a:spcPts val="4800"/>
              </a:lnSpc>
              <a:spcBef>
                <a:spcPct val="0"/>
              </a:spcBef>
            </a:pPr>
            <a:r>
              <a:rPr lang="en-US" sz="4000">
                <a:solidFill>
                  <a:srgbClr val="3C143B"/>
                </a:solidFill>
                <a:latin typeface="Arimo Bold" panose="020B0704020202020204"/>
              </a:rPr>
              <a:t>TRƯỜNG ĐẠI HỌC CÔNG NGHIỆP THÀNH PHỐ HỒ CHÍ MINH</a:t>
            </a:r>
            <a:endParaRPr lang="en-US" sz="4000">
              <a:solidFill>
                <a:srgbClr val="3C143B"/>
              </a:solidFill>
              <a:latin typeface="Arimo Bold" panose="020B0704020202020204"/>
            </a:endParaRPr>
          </a:p>
        </p:txBody>
      </p:sp>
      <p:sp>
        <p:nvSpPr>
          <p:cNvPr id="12" name="TextBox 12"/>
          <p:cNvSpPr txBox="1"/>
          <p:nvPr/>
        </p:nvSpPr>
        <p:spPr>
          <a:xfrm>
            <a:off x="2095603" y="3912796"/>
            <a:ext cx="7213521" cy="571500"/>
          </a:xfrm>
          <a:prstGeom prst="rect">
            <a:avLst/>
          </a:prstGeom>
        </p:spPr>
        <p:txBody>
          <a:bodyPr lIns="0" tIns="0" rIns="0" bIns="0" rtlCol="0" anchor="t">
            <a:spAutoFit/>
          </a:bodyPr>
          <a:lstStyle/>
          <a:p>
            <a:pPr algn="ctr">
              <a:lnSpc>
                <a:spcPts val="4320"/>
              </a:lnSpc>
              <a:spcBef>
                <a:spcPct val="0"/>
              </a:spcBef>
            </a:pPr>
            <a:r>
              <a:rPr lang="en-US" sz="3600">
                <a:solidFill>
                  <a:srgbClr val="3C143B"/>
                </a:solidFill>
                <a:latin typeface="Arimo Bold" panose="020B0704020202020204"/>
              </a:rPr>
              <a:t>KHOA: CÔNG NGHỆ THÔNG TIN </a:t>
            </a:r>
            <a:endParaRPr lang="en-US" sz="3600">
              <a:solidFill>
                <a:srgbClr val="3C143B"/>
              </a:solidFill>
              <a:latin typeface="Arimo Bold" panose="020B0704020202020204"/>
            </a:endParaRPr>
          </a:p>
        </p:txBody>
      </p:sp>
      <p:sp>
        <p:nvSpPr>
          <p:cNvPr id="13" name="TextBox 13"/>
          <p:cNvSpPr txBox="1"/>
          <p:nvPr/>
        </p:nvSpPr>
        <p:spPr>
          <a:xfrm>
            <a:off x="2998097" y="4770046"/>
            <a:ext cx="5408533" cy="571500"/>
          </a:xfrm>
          <a:prstGeom prst="rect">
            <a:avLst/>
          </a:prstGeom>
        </p:spPr>
        <p:txBody>
          <a:bodyPr lIns="0" tIns="0" rIns="0" bIns="0" rtlCol="0" anchor="t">
            <a:spAutoFit/>
          </a:bodyPr>
          <a:lstStyle/>
          <a:p>
            <a:pPr algn="ctr">
              <a:lnSpc>
                <a:spcPts val="4320"/>
              </a:lnSpc>
              <a:spcBef>
                <a:spcPct val="0"/>
              </a:spcBef>
            </a:pPr>
            <a:r>
              <a:rPr lang="en-US" sz="3600">
                <a:solidFill>
                  <a:srgbClr val="3C143B"/>
                </a:solidFill>
                <a:latin typeface="Arimo Bold" panose="020B0704020202020204"/>
              </a:rPr>
              <a:t>PHÁT TRIỂN ỨNG DỤNG</a:t>
            </a:r>
            <a:endParaRPr lang="en-US" sz="3600">
              <a:solidFill>
                <a:srgbClr val="3C143B"/>
              </a:solidFill>
              <a:latin typeface="Arimo Bold" panose="020B0704020202020204"/>
            </a:endParaRPr>
          </a:p>
        </p:txBody>
      </p:sp>
      <p:sp>
        <p:nvSpPr>
          <p:cNvPr id="14" name="TextBox 14"/>
          <p:cNvSpPr txBox="1"/>
          <p:nvPr/>
        </p:nvSpPr>
        <p:spPr>
          <a:xfrm>
            <a:off x="1739427" y="5982919"/>
            <a:ext cx="7569696" cy="1114425"/>
          </a:xfrm>
          <a:prstGeom prst="rect">
            <a:avLst/>
          </a:prstGeom>
        </p:spPr>
        <p:txBody>
          <a:bodyPr lIns="0" tIns="0" rIns="0" bIns="0" rtlCol="0" anchor="t">
            <a:spAutoFit/>
          </a:bodyPr>
          <a:lstStyle/>
          <a:p>
            <a:pPr algn="ctr">
              <a:lnSpc>
                <a:spcPts val="4320"/>
              </a:lnSpc>
              <a:spcBef>
                <a:spcPct val="0"/>
              </a:spcBef>
            </a:pPr>
            <a:r>
              <a:rPr lang="en-US" sz="3600">
                <a:solidFill>
                  <a:srgbClr val="3C143B"/>
                </a:solidFill>
                <a:latin typeface="Arimo Bold" panose="020B0704020202020204"/>
              </a:rPr>
              <a:t>Đề tài: Chương trình quản lý Karaoke</a:t>
            </a:r>
            <a:endParaRPr lang="en-US" sz="3600">
              <a:solidFill>
                <a:srgbClr val="3C143B"/>
              </a:solidFill>
              <a:latin typeface="Arimo Bold" panose="020B0704020202020204"/>
            </a:endParaRPr>
          </a:p>
        </p:txBody>
      </p:sp>
      <p:sp>
        <p:nvSpPr>
          <p:cNvPr id="15" name="TextBox 15"/>
          <p:cNvSpPr txBox="1"/>
          <p:nvPr/>
        </p:nvSpPr>
        <p:spPr>
          <a:xfrm>
            <a:off x="1371485" y="7989530"/>
            <a:ext cx="8936236" cy="571500"/>
          </a:xfrm>
          <a:prstGeom prst="rect">
            <a:avLst/>
          </a:prstGeom>
        </p:spPr>
        <p:txBody>
          <a:bodyPr lIns="0" tIns="0" rIns="0" bIns="0" rtlCol="0" anchor="t">
            <a:spAutoFit/>
          </a:bodyPr>
          <a:lstStyle/>
          <a:p>
            <a:pPr algn="ctr">
              <a:lnSpc>
                <a:spcPts val="4320"/>
              </a:lnSpc>
              <a:spcBef>
                <a:spcPct val="0"/>
              </a:spcBef>
            </a:pPr>
            <a:r>
              <a:rPr lang="en-US" sz="3600">
                <a:solidFill>
                  <a:srgbClr val="3C143B"/>
                </a:solidFill>
                <a:latin typeface="Arimo Bold" panose="020B0704020202020204"/>
              </a:rPr>
              <a:t>Giảng viên hướng dẫn : Trần Thị Anh Thi</a:t>
            </a:r>
            <a:endParaRPr lang="en-US" sz="3600">
              <a:solidFill>
                <a:srgbClr val="3C143B"/>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 name="Freeform 2"/>
          <p:cNvSpPr/>
          <p:nvPr/>
        </p:nvSpPr>
        <p:spPr>
          <a:xfrm>
            <a:off x="8308649" y="152269"/>
            <a:ext cx="8950651" cy="9982462"/>
          </a:xfrm>
          <a:custGeom>
            <a:avLst/>
            <a:gdLst/>
            <a:ahLst/>
            <a:cxnLst/>
            <a:rect l="l" t="t" r="r" b="b"/>
            <a:pathLst>
              <a:path w="8950651" h="9982462">
                <a:moveTo>
                  <a:pt x="0" y="0"/>
                </a:moveTo>
                <a:lnTo>
                  <a:pt x="8950651" y="0"/>
                </a:lnTo>
                <a:lnTo>
                  <a:pt x="8950651" y="9982462"/>
                </a:lnTo>
                <a:lnTo>
                  <a:pt x="0" y="9982462"/>
                </a:lnTo>
                <a:lnTo>
                  <a:pt x="0" y="0"/>
                </a:lnTo>
                <a:close/>
              </a:path>
            </a:pathLst>
          </a:custGeom>
          <a:blipFill>
            <a:blip r:embed="rId1"/>
            <a:stretch>
              <a:fillRect/>
            </a:stretch>
          </a:blipFill>
        </p:spPr>
      </p:sp>
      <p:sp>
        <p:nvSpPr>
          <p:cNvPr id="3" name="TextBox 3"/>
          <p:cNvSpPr txBox="1"/>
          <p:nvPr/>
        </p:nvSpPr>
        <p:spPr>
          <a:xfrm>
            <a:off x="1028700" y="3286125"/>
            <a:ext cx="6931082" cy="1857375"/>
          </a:xfrm>
          <a:prstGeom prst="rect">
            <a:avLst/>
          </a:prstGeom>
        </p:spPr>
        <p:txBody>
          <a:bodyPr lIns="0" tIns="0" rIns="0" bIns="0" rtlCol="0" anchor="t">
            <a:spAutoFit/>
          </a:bodyPr>
          <a:lstStyle/>
          <a:p>
            <a:pPr algn="l">
              <a:lnSpc>
                <a:spcPts val="7200"/>
              </a:lnSpc>
            </a:pPr>
            <a:r>
              <a:rPr lang="en-US" sz="6000">
                <a:solidFill>
                  <a:srgbClr val="FFFAFA"/>
                </a:solidFill>
                <a:latin typeface="Arimo" panose="020B0604020202020204"/>
              </a:rPr>
              <a:t>Use case đặt phòng - Mô tả</a:t>
            </a:r>
            <a:endParaRPr lang="en-US" sz="6000">
              <a:solidFill>
                <a:srgbClr val="FFFAFA"/>
              </a:solidFill>
              <a:latin typeface="Arimo" panose="020B0604020202020204"/>
            </a:endParaRPr>
          </a:p>
        </p:txBody>
      </p:sp>
      <p:sp>
        <p:nvSpPr>
          <p:cNvPr id="4" name="TextBox 4"/>
          <p:cNvSpPr txBox="1"/>
          <p:nvPr/>
        </p:nvSpPr>
        <p:spPr>
          <a:xfrm>
            <a:off x="1028700" y="1000125"/>
            <a:ext cx="4194372" cy="942975"/>
          </a:xfrm>
          <a:prstGeom prst="rect">
            <a:avLst/>
          </a:prstGeom>
        </p:spPr>
        <p:txBody>
          <a:bodyPr lIns="0" tIns="0" rIns="0" bIns="0" rtlCol="0" anchor="t">
            <a:spAutoFit/>
          </a:bodyPr>
          <a:lstStyle/>
          <a:p>
            <a:pPr algn="l">
              <a:lnSpc>
                <a:spcPts val="7200"/>
              </a:lnSpc>
            </a:pPr>
            <a:r>
              <a:rPr lang="en-US" sz="6000">
                <a:solidFill>
                  <a:srgbClr val="FFFFFF"/>
                </a:solidFill>
                <a:latin typeface="Arimo Bold" panose="020B0704020202020204"/>
              </a:rPr>
              <a:t>3. Thiết Kế</a:t>
            </a:r>
            <a:endParaRPr lang="en-US" sz="6000">
              <a:solidFill>
                <a:srgbClr val="FFFFFF"/>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Freeform 3"/>
          <p:cNvSpPr/>
          <p:nvPr/>
        </p:nvSpPr>
        <p:spPr>
          <a:xfrm>
            <a:off x="8801069" y="404234"/>
            <a:ext cx="8468281" cy="9478533"/>
          </a:xfrm>
          <a:custGeom>
            <a:avLst/>
            <a:gdLst/>
            <a:ahLst/>
            <a:cxnLst/>
            <a:rect l="l" t="t" r="r" b="b"/>
            <a:pathLst>
              <a:path w="8468281" h="9478533">
                <a:moveTo>
                  <a:pt x="0" y="0"/>
                </a:moveTo>
                <a:lnTo>
                  <a:pt x="8468281" y="0"/>
                </a:lnTo>
                <a:lnTo>
                  <a:pt x="8468281" y="9478532"/>
                </a:lnTo>
                <a:lnTo>
                  <a:pt x="0" y="9478532"/>
                </a:lnTo>
                <a:lnTo>
                  <a:pt x="0" y="0"/>
                </a:lnTo>
                <a:close/>
              </a:path>
            </a:pathLst>
          </a:custGeom>
          <a:blipFill>
            <a:blip r:embed="rId1"/>
            <a:stretch>
              <a:fillRect/>
            </a:stretch>
          </a:blipFill>
        </p:spPr>
      </p:sp>
      <p:sp>
        <p:nvSpPr>
          <p:cNvPr id="4" name="TextBox 4"/>
          <p:cNvSpPr txBox="1"/>
          <p:nvPr/>
        </p:nvSpPr>
        <p:spPr>
          <a:xfrm>
            <a:off x="1028700" y="3286125"/>
            <a:ext cx="6931082" cy="1857375"/>
          </a:xfrm>
          <a:prstGeom prst="rect">
            <a:avLst/>
          </a:prstGeom>
        </p:spPr>
        <p:txBody>
          <a:bodyPr lIns="0" tIns="0" rIns="0" bIns="0" rtlCol="0" anchor="t">
            <a:spAutoFit/>
          </a:bodyPr>
          <a:lstStyle/>
          <a:p>
            <a:pPr algn="l">
              <a:lnSpc>
                <a:spcPts val="7200"/>
              </a:lnSpc>
            </a:pPr>
            <a:r>
              <a:rPr lang="en-US" sz="6000">
                <a:solidFill>
                  <a:srgbClr val="FFFAFA"/>
                </a:solidFill>
                <a:latin typeface="Arimo" panose="020B0604020202020204"/>
              </a:rPr>
              <a:t>Use case đặt phòng - Mô hình activity</a:t>
            </a:r>
            <a:endParaRPr lang="en-US" sz="6000">
              <a:solidFill>
                <a:srgbClr val="FFFAFA"/>
              </a:solidFill>
              <a:latin typeface="Arimo" panose="020B0604020202020204"/>
            </a:endParaRPr>
          </a:p>
        </p:txBody>
      </p:sp>
      <p:sp>
        <p:nvSpPr>
          <p:cNvPr id="5" name="TextBox 5"/>
          <p:cNvSpPr txBox="1"/>
          <p:nvPr/>
        </p:nvSpPr>
        <p:spPr>
          <a:xfrm>
            <a:off x="1028700" y="1000125"/>
            <a:ext cx="4194372" cy="942975"/>
          </a:xfrm>
          <a:prstGeom prst="rect">
            <a:avLst/>
          </a:prstGeom>
        </p:spPr>
        <p:txBody>
          <a:bodyPr lIns="0" tIns="0" rIns="0" bIns="0" rtlCol="0" anchor="t">
            <a:spAutoFit/>
          </a:bodyPr>
          <a:lstStyle/>
          <a:p>
            <a:pPr algn="l">
              <a:lnSpc>
                <a:spcPts val="7200"/>
              </a:lnSpc>
            </a:pPr>
            <a:r>
              <a:rPr lang="en-US" sz="6000">
                <a:solidFill>
                  <a:srgbClr val="FFFFFF"/>
                </a:solidFill>
                <a:latin typeface="Arimo Bold" panose="020B0704020202020204"/>
              </a:rPr>
              <a:t>3. Thiết Kế</a:t>
            </a:r>
            <a:endParaRPr lang="en-US" sz="6000">
              <a:solidFill>
                <a:srgbClr val="FFFFFF"/>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Freeform 3"/>
          <p:cNvSpPr/>
          <p:nvPr/>
        </p:nvSpPr>
        <p:spPr>
          <a:xfrm>
            <a:off x="8518292" y="415090"/>
            <a:ext cx="8040265" cy="9456821"/>
          </a:xfrm>
          <a:custGeom>
            <a:avLst/>
            <a:gdLst/>
            <a:ahLst/>
            <a:cxnLst/>
            <a:rect l="l" t="t" r="r" b="b"/>
            <a:pathLst>
              <a:path w="8040265" h="9456821">
                <a:moveTo>
                  <a:pt x="0" y="0"/>
                </a:moveTo>
                <a:lnTo>
                  <a:pt x="8040265" y="0"/>
                </a:lnTo>
                <a:lnTo>
                  <a:pt x="8040265" y="9456820"/>
                </a:lnTo>
                <a:lnTo>
                  <a:pt x="0" y="9456820"/>
                </a:lnTo>
                <a:lnTo>
                  <a:pt x="0" y="0"/>
                </a:lnTo>
                <a:close/>
              </a:path>
            </a:pathLst>
          </a:custGeom>
          <a:blipFill>
            <a:blip r:embed="rId1"/>
            <a:stretch>
              <a:fillRect/>
            </a:stretch>
          </a:blipFill>
        </p:spPr>
      </p:sp>
      <p:sp>
        <p:nvSpPr>
          <p:cNvPr id="4" name="TextBox 4"/>
          <p:cNvSpPr txBox="1"/>
          <p:nvPr/>
        </p:nvSpPr>
        <p:spPr>
          <a:xfrm>
            <a:off x="1028700" y="3286125"/>
            <a:ext cx="6931082" cy="1857375"/>
          </a:xfrm>
          <a:prstGeom prst="rect">
            <a:avLst/>
          </a:prstGeom>
        </p:spPr>
        <p:txBody>
          <a:bodyPr lIns="0" tIns="0" rIns="0" bIns="0" rtlCol="0" anchor="t">
            <a:spAutoFit/>
          </a:bodyPr>
          <a:lstStyle/>
          <a:p>
            <a:pPr algn="l">
              <a:lnSpc>
                <a:spcPts val="7200"/>
              </a:lnSpc>
            </a:pPr>
            <a:r>
              <a:rPr lang="en-US" sz="6000">
                <a:solidFill>
                  <a:srgbClr val="FFFAFA"/>
                </a:solidFill>
                <a:latin typeface="Arimo" panose="020B0604020202020204"/>
              </a:rPr>
              <a:t>Use case Hủy phòng - Mô tả</a:t>
            </a:r>
            <a:endParaRPr lang="en-US" sz="6000">
              <a:solidFill>
                <a:srgbClr val="FFFAFA"/>
              </a:solidFill>
              <a:latin typeface="Arimo" panose="020B0604020202020204"/>
            </a:endParaRPr>
          </a:p>
        </p:txBody>
      </p:sp>
      <p:sp>
        <p:nvSpPr>
          <p:cNvPr id="5" name="TextBox 5"/>
          <p:cNvSpPr txBox="1"/>
          <p:nvPr/>
        </p:nvSpPr>
        <p:spPr>
          <a:xfrm>
            <a:off x="1028700" y="1000125"/>
            <a:ext cx="4194372" cy="942975"/>
          </a:xfrm>
          <a:prstGeom prst="rect">
            <a:avLst/>
          </a:prstGeom>
        </p:spPr>
        <p:txBody>
          <a:bodyPr lIns="0" tIns="0" rIns="0" bIns="0" rtlCol="0" anchor="t">
            <a:spAutoFit/>
          </a:bodyPr>
          <a:lstStyle/>
          <a:p>
            <a:pPr algn="l">
              <a:lnSpc>
                <a:spcPts val="7200"/>
              </a:lnSpc>
            </a:pPr>
            <a:r>
              <a:rPr lang="en-US" sz="6000">
                <a:solidFill>
                  <a:srgbClr val="FFFFFF"/>
                </a:solidFill>
                <a:latin typeface="Arimo Bold" panose="020B0704020202020204"/>
              </a:rPr>
              <a:t>3. Thiết Kế</a:t>
            </a:r>
            <a:endParaRPr lang="en-US" sz="6000">
              <a:solidFill>
                <a:srgbClr val="FFFFFF"/>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Freeform 3"/>
          <p:cNvSpPr/>
          <p:nvPr/>
        </p:nvSpPr>
        <p:spPr>
          <a:xfrm>
            <a:off x="7959782" y="564304"/>
            <a:ext cx="8847938" cy="9158392"/>
          </a:xfrm>
          <a:custGeom>
            <a:avLst/>
            <a:gdLst/>
            <a:ahLst/>
            <a:cxnLst/>
            <a:rect l="l" t="t" r="r" b="b"/>
            <a:pathLst>
              <a:path w="8847938" h="9158392">
                <a:moveTo>
                  <a:pt x="0" y="0"/>
                </a:moveTo>
                <a:lnTo>
                  <a:pt x="8847938" y="0"/>
                </a:lnTo>
                <a:lnTo>
                  <a:pt x="8847938" y="9158392"/>
                </a:lnTo>
                <a:lnTo>
                  <a:pt x="0" y="9158392"/>
                </a:lnTo>
                <a:lnTo>
                  <a:pt x="0" y="0"/>
                </a:lnTo>
                <a:close/>
              </a:path>
            </a:pathLst>
          </a:custGeom>
          <a:blipFill>
            <a:blip r:embed="rId1"/>
            <a:stretch>
              <a:fillRect/>
            </a:stretch>
          </a:blipFill>
        </p:spPr>
      </p:sp>
      <p:sp>
        <p:nvSpPr>
          <p:cNvPr id="4" name="TextBox 4"/>
          <p:cNvSpPr txBox="1"/>
          <p:nvPr/>
        </p:nvSpPr>
        <p:spPr>
          <a:xfrm>
            <a:off x="1028700" y="3286125"/>
            <a:ext cx="6931082" cy="2771775"/>
          </a:xfrm>
          <a:prstGeom prst="rect">
            <a:avLst/>
          </a:prstGeom>
        </p:spPr>
        <p:txBody>
          <a:bodyPr lIns="0" tIns="0" rIns="0" bIns="0" rtlCol="0" anchor="t">
            <a:spAutoFit/>
          </a:bodyPr>
          <a:lstStyle/>
          <a:p>
            <a:pPr algn="l">
              <a:lnSpc>
                <a:spcPts val="7200"/>
              </a:lnSpc>
            </a:pPr>
            <a:r>
              <a:rPr lang="en-US" sz="6000">
                <a:solidFill>
                  <a:srgbClr val="FFFAFA"/>
                </a:solidFill>
                <a:latin typeface="Arimo" panose="020B0604020202020204"/>
              </a:rPr>
              <a:t>Use case Hủy phòng - Mô hình activity</a:t>
            </a:r>
            <a:endParaRPr lang="en-US" sz="6000">
              <a:solidFill>
                <a:srgbClr val="FFFAFA"/>
              </a:solidFill>
              <a:latin typeface="Arimo" panose="020B0604020202020204"/>
            </a:endParaRPr>
          </a:p>
        </p:txBody>
      </p:sp>
      <p:sp>
        <p:nvSpPr>
          <p:cNvPr id="5" name="TextBox 5"/>
          <p:cNvSpPr txBox="1"/>
          <p:nvPr/>
        </p:nvSpPr>
        <p:spPr>
          <a:xfrm>
            <a:off x="1028700" y="1000125"/>
            <a:ext cx="4194372" cy="942975"/>
          </a:xfrm>
          <a:prstGeom prst="rect">
            <a:avLst/>
          </a:prstGeom>
        </p:spPr>
        <p:txBody>
          <a:bodyPr lIns="0" tIns="0" rIns="0" bIns="0" rtlCol="0" anchor="t">
            <a:spAutoFit/>
          </a:bodyPr>
          <a:lstStyle/>
          <a:p>
            <a:pPr algn="l">
              <a:lnSpc>
                <a:spcPts val="7200"/>
              </a:lnSpc>
            </a:pPr>
            <a:r>
              <a:rPr lang="en-US" sz="6000">
                <a:solidFill>
                  <a:srgbClr val="FFFFFF"/>
                </a:solidFill>
                <a:latin typeface="Arimo Bold" panose="020B0704020202020204"/>
              </a:rPr>
              <a:t>3. Thiết Kế</a:t>
            </a:r>
            <a:endParaRPr lang="en-US" sz="6000">
              <a:solidFill>
                <a:srgbClr val="FFFFFF"/>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Freeform 3"/>
          <p:cNvSpPr/>
          <p:nvPr/>
        </p:nvSpPr>
        <p:spPr>
          <a:xfrm>
            <a:off x="8337723" y="174973"/>
            <a:ext cx="7799433" cy="9937055"/>
          </a:xfrm>
          <a:custGeom>
            <a:avLst/>
            <a:gdLst/>
            <a:ahLst/>
            <a:cxnLst/>
            <a:rect l="l" t="t" r="r" b="b"/>
            <a:pathLst>
              <a:path w="7799433" h="9937055">
                <a:moveTo>
                  <a:pt x="0" y="0"/>
                </a:moveTo>
                <a:lnTo>
                  <a:pt x="7799432" y="0"/>
                </a:lnTo>
                <a:lnTo>
                  <a:pt x="7799432" y="9937054"/>
                </a:lnTo>
                <a:lnTo>
                  <a:pt x="0" y="9937054"/>
                </a:lnTo>
                <a:lnTo>
                  <a:pt x="0" y="0"/>
                </a:lnTo>
                <a:close/>
              </a:path>
            </a:pathLst>
          </a:custGeom>
          <a:blipFill>
            <a:blip r:embed="rId1"/>
            <a:stretch>
              <a:fillRect/>
            </a:stretch>
          </a:blipFill>
        </p:spPr>
      </p:sp>
      <p:sp>
        <p:nvSpPr>
          <p:cNvPr id="4" name="TextBox 4"/>
          <p:cNvSpPr txBox="1"/>
          <p:nvPr/>
        </p:nvSpPr>
        <p:spPr>
          <a:xfrm>
            <a:off x="1028700" y="3286125"/>
            <a:ext cx="6931082" cy="1857375"/>
          </a:xfrm>
          <a:prstGeom prst="rect">
            <a:avLst/>
          </a:prstGeom>
        </p:spPr>
        <p:txBody>
          <a:bodyPr lIns="0" tIns="0" rIns="0" bIns="0" rtlCol="0" anchor="t">
            <a:spAutoFit/>
          </a:bodyPr>
          <a:lstStyle/>
          <a:p>
            <a:pPr algn="l">
              <a:lnSpc>
                <a:spcPts val="7200"/>
              </a:lnSpc>
            </a:pPr>
            <a:r>
              <a:rPr lang="en-US" sz="6000">
                <a:solidFill>
                  <a:srgbClr val="FFFAFA"/>
                </a:solidFill>
                <a:latin typeface="Arimo" panose="020B0604020202020204"/>
              </a:rPr>
              <a:t>Use case Thuê phòng - Mô tả</a:t>
            </a:r>
            <a:endParaRPr lang="en-US" sz="6000">
              <a:solidFill>
                <a:srgbClr val="FFFAFA"/>
              </a:solidFill>
              <a:latin typeface="Arimo" panose="020B0604020202020204"/>
            </a:endParaRPr>
          </a:p>
        </p:txBody>
      </p:sp>
      <p:sp>
        <p:nvSpPr>
          <p:cNvPr id="5" name="TextBox 5"/>
          <p:cNvSpPr txBox="1"/>
          <p:nvPr/>
        </p:nvSpPr>
        <p:spPr>
          <a:xfrm>
            <a:off x="1028700" y="1000125"/>
            <a:ext cx="4194372" cy="942975"/>
          </a:xfrm>
          <a:prstGeom prst="rect">
            <a:avLst/>
          </a:prstGeom>
        </p:spPr>
        <p:txBody>
          <a:bodyPr lIns="0" tIns="0" rIns="0" bIns="0" rtlCol="0" anchor="t">
            <a:spAutoFit/>
          </a:bodyPr>
          <a:lstStyle/>
          <a:p>
            <a:pPr algn="l">
              <a:lnSpc>
                <a:spcPts val="7200"/>
              </a:lnSpc>
            </a:pPr>
            <a:r>
              <a:rPr lang="en-US" sz="6000">
                <a:solidFill>
                  <a:srgbClr val="FFFFFF"/>
                </a:solidFill>
                <a:latin typeface="Arimo Bold" panose="020B0704020202020204"/>
              </a:rPr>
              <a:t>3. Thiết Kế</a:t>
            </a:r>
            <a:endParaRPr lang="en-US" sz="6000">
              <a:solidFill>
                <a:srgbClr val="FFFFFF"/>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Freeform 3"/>
          <p:cNvSpPr/>
          <p:nvPr/>
        </p:nvSpPr>
        <p:spPr>
          <a:xfrm>
            <a:off x="7959782" y="283606"/>
            <a:ext cx="8480019" cy="9719788"/>
          </a:xfrm>
          <a:custGeom>
            <a:avLst/>
            <a:gdLst/>
            <a:ahLst/>
            <a:cxnLst/>
            <a:rect l="l" t="t" r="r" b="b"/>
            <a:pathLst>
              <a:path w="8480019" h="9719788">
                <a:moveTo>
                  <a:pt x="0" y="0"/>
                </a:moveTo>
                <a:lnTo>
                  <a:pt x="8480019" y="0"/>
                </a:lnTo>
                <a:lnTo>
                  <a:pt x="8480019" y="9719788"/>
                </a:lnTo>
                <a:lnTo>
                  <a:pt x="0" y="9719788"/>
                </a:lnTo>
                <a:lnTo>
                  <a:pt x="0" y="0"/>
                </a:lnTo>
                <a:close/>
              </a:path>
            </a:pathLst>
          </a:custGeom>
          <a:blipFill>
            <a:blip r:embed="rId1"/>
            <a:stretch>
              <a:fillRect/>
            </a:stretch>
          </a:blipFill>
        </p:spPr>
      </p:sp>
      <p:sp>
        <p:nvSpPr>
          <p:cNvPr id="4" name="TextBox 4"/>
          <p:cNvSpPr txBox="1"/>
          <p:nvPr/>
        </p:nvSpPr>
        <p:spPr>
          <a:xfrm>
            <a:off x="1028700" y="3286125"/>
            <a:ext cx="6931082" cy="2771775"/>
          </a:xfrm>
          <a:prstGeom prst="rect">
            <a:avLst/>
          </a:prstGeom>
        </p:spPr>
        <p:txBody>
          <a:bodyPr lIns="0" tIns="0" rIns="0" bIns="0" rtlCol="0" anchor="t">
            <a:spAutoFit/>
          </a:bodyPr>
          <a:lstStyle/>
          <a:p>
            <a:pPr algn="l">
              <a:lnSpc>
                <a:spcPts val="7200"/>
              </a:lnSpc>
            </a:pPr>
            <a:r>
              <a:rPr lang="en-US" sz="6000">
                <a:solidFill>
                  <a:srgbClr val="FFFAFA"/>
                </a:solidFill>
                <a:latin typeface="Arimo" panose="020B0604020202020204"/>
              </a:rPr>
              <a:t>Use case Thuê phòng - Mô hình activity</a:t>
            </a:r>
            <a:endParaRPr lang="en-US" sz="6000">
              <a:solidFill>
                <a:srgbClr val="FFFAFA"/>
              </a:solidFill>
              <a:latin typeface="Arimo" panose="020B0604020202020204"/>
            </a:endParaRPr>
          </a:p>
        </p:txBody>
      </p:sp>
      <p:sp>
        <p:nvSpPr>
          <p:cNvPr id="5" name="TextBox 5"/>
          <p:cNvSpPr txBox="1"/>
          <p:nvPr/>
        </p:nvSpPr>
        <p:spPr>
          <a:xfrm>
            <a:off x="1028700" y="1000125"/>
            <a:ext cx="4194372" cy="942975"/>
          </a:xfrm>
          <a:prstGeom prst="rect">
            <a:avLst/>
          </a:prstGeom>
        </p:spPr>
        <p:txBody>
          <a:bodyPr lIns="0" tIns="0" rIns="0" bIns="0" rtlCol="0" anchor="t">
            <a:spAutoFit/>
          </a:bodyPr>
          <a:lstStyle/>
          <a:p>
            <a:pPr algn="l">
              <a:lnSpc>
                <a:spcPts val="7200"/>
              </a:lnSpc>
            </a:pPr>
            <a:r>
              <a:rPr lang="en-US" sz="6000">
                <a:solidFill>
                  <a:srgbClr val="FFFFFF"/>
                </a:solidFill>
                <a:latin typeface="Arimo Bold" panose="020B0704020202020204"/>
              </a:rPr>
              <a:t>3. Thiết Kế</a:t>
            </a:r>
            <a:endParaRPr lang="en-US" sz="6000">
              <a:solidFill>
                <a:srgbClr val="FFFFFF"/>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Freeform 3"/>
          <p:cNvSpPr/>
          <p:nvPr/>
        </p:nvSpPr>
        <p:spPr>
          <a:xfrm>
            <a:off x="6974394" y="322067"/>
            <a:ext cx="10094494" cy="9642866"/>
          </a:xfrm>
          <a:custGeom>
            <a:avLst/>
            <a:gdLst/>
            <a:ahLst/>
            <a:cxnLst/>
            <a:rect l="l" t="t" r="r" b="b"/>
            <a:pathLst>
              <a:path w="10094494" h="9642866">
                <a:moveTo>
                  <a:pt x="0" y="0"/>
                </a:moveTo>
                <a:lnTo>
                  <a:pt x="10094494" y="0"/>
                </a:lnTo>
                <a:lnTo>
                  <a:pt x="10094494" y="9642866"/>
                </a:lnTo>
                <a:lnTo>
                  <a:pt x="0" y="9642866"/>
                </a:lnTo>
                <a:lnTo>
                  <a:pt x="0" y="0"/>
                </a:lnTo>
                <a:close/>
              </a:path>
            </a:pathLst>
          </a:custGeom>
          <a:blipFill>
            <a:blip r:embed="rId1"/>
            <a:stretch>
              <a:fillRect/>
            </a:stretch>
          </a:blipFill>
        </p:spPr>
      </p:sp>
      <p:sp>
        <p:nvSpPr>
          <p:cNvPr id="4" name="TextBox 4"/>
          <p:cNvSpPr txBox="1"/>
          <p:nvPr/>
        </p:nvSpPr>
        <p:spPr>
          <a:xfrm>
            <a:off x="1028700" y="3286125"/>
            <a:ext cx="5733772" cy="1857375"/>
          </a:xfrm>
          <a:prstGeom prst="rect">
            <a:avLst/>
          </a:prstGeom>
        </p:spPr>
        <p:txBody>
          <a:bodyPr lIns="0" tIns="0" rIns="0" bIns="0" rtlCol="0" anchor="t">
            <a:spAutoFit/>
          </a:bodyPr>
          <a:lstStyle/>
          <a:p>
            <a:pPr algn="l">
              <a:lnSpc>
                <a:spcPts val="7200"/>
              </a:lnSpc>
            </a:pPr>
            <a:r>
              <a:rPr lang="en-US" sz="6000">
                <a:solidFill>
                  <a:srgbClr val="FFFAFA"/>
                </a:solidFill>
                <a:latin typeface="Arimo Bold" panose="020B0704020202020204"/>
              </a:rPr>
              <a:t>Mô hình Lớp (class diagram)</a:t>
            </a:r>
            <a:endParaRPr lang="en-US" sz="6000">
              <a:solidFill>
                <a:srgbClr val="FFFAFA"/>
              </a:solidFill>
              <a:latin typeface="Arimo Bold" panose="020B0704020202020204"/>
            </a:endParaRPr>
          </a:p>
        </p:txBody>
      </p:sp>
      <p:sp>
        <p:nvSpPr>
          <p:cNvPr id="5" name="TextBox 5"/>
          <p:cNvSpPr txBox="1"/>
          <p:nvPr/>
        </p:nvSpPr>
        <p:spPr>
          <a:xfrm>
            <a:off x="1028700" y="1000125"/>
            <a:ext cx="4194372" cy="942975"/>
          </a:xfrm>
          <a:prstGeom prst="rect">
            <a:avLst/>
          </a:prstGeom>
        </p:spPr>
        <p:txBody>
          <a:bodyPr lIns="0" tIns="0" rIns="0" bIns="0" rtlCol="0" anchor="t">
            <a:spAutoFit/>
          </a:bodyPr>
          <a:lstStyle/>
          <a:p>
            <a:pPr algn="l">
              <a:lnSpc>
                <a:spcPts val="7200"/>
              </a:lnSpc>
            </a:pPr>
            <a:r>
              <a:rPr lang="en-US" sz="6000">
                <a:solidFill>
                  <a:srgbClr val="FFFFFF"/>
                </a:solidFill>
                <a:latin typeface="Arimo Bold" panose="020B0704020202020204"/>
              </a:rPr>
              <a:t>3. Thiết Kế</a:t>
            </a:r>
            <a:endParaRPr lang="en-US" sz="6000">
              <a:solidFill>
                <a:srgbClr val="FFFFFF"/>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Freeform 3"/>
          <p:cNvSpPr/>
          <p:nvPr/>
        </p:nvSpPr>
        <p:spPr>
          <a:xfrm>
            <a:off x="5223072" y="1095821"/>
            <a:ext cx="12493738" cy="8095358"/>
          </a:xfrm>
          <a:custGeom>
            <a:avLst/>
            <a:gdLst/>
            <a:ahLst/>
            <a:cxnLst/>
            <a:rect l="l" t="t" r="r" b="b"/>
            <a:pathLst>
              <a:path w="12493738" h="8095358">
                <a:moveTo>
                  <a:pt x="0" y="0"/>
                </a:moveTo>
                <a:lnTo>
                  <a:pt x="12493738" y="0"/>
                </a:lnTo>
                <a:lnTo>
                  <a:pt x="12493738" y="8095358"/>
                </a:lnTo>
                <a:lnTo>
                  <a:pt x="0" y="8095358"/>
                </a:lnTo>
                <a:lnTo>
                  <a:pt x="0" y="0"/>
                </a:lnTo>
                <a:close/>
              </a:path>
            </a:pathLst>
          </a:custGeom>
          <a:blipFill>
            <a:blip r:embed="rId1"/>
            <a:stretch>
              <a:fillRect/>
            </a:stretch>
          </a:blipFill>
        </p:spPr>
      </p:sp>
      <p:sp>
        <p:nvSpPr>
          <p:cNvPr id="4" name="TextBox 4"/>
          <p:cNvSpPr txBox="1"/>
          <p:nvPr/>
        </p:nvSpPr>
        <p:spPr>
          <a:xfrm>
            <a:off x="784351" y="1000125"/>
            <a:ext cx="4194372" cy="942975"/>
          </a:xfrm>
          <a:prstGeom prst="rect">
            <a:avLst/>
          </a:prstGeom>
        </p:spPr>
        <p:txBody>
          <a:bodyPr lIns="0" tIns="0" rIns="0" bIns="0" rtlCol="0" anchor="t">
            <a:spAutoFit/>
          </a:bodyPr>
          <a:lstStyle/>
          <a:p>
            <a:pPr algn="l">
              <a:lnSpc>
                <a:spcPts val="7200"/>
              </a:lnSpc>
            </a:pPr>
            <a:r>
              <a:rPr lang="en-US" sz="6000">
                <a:solidFill>
                  <a:srgbClr val="FFFFFF"/>
                </a:solidFill>
                <a:latin typeface="Arimo Bold" panose="020B0704020202020204"/>
              </a:rPr>
              <a:t>3. Thiết Kế</a:t>
            </a:r>
            <a:endParaRPr lang="en-US" sz="6000">
              <a:solidFill>
                <a:srgbClr val="FFFFFF"/>
              </a:solidFill>
              <a:latin typeface="Arimo Bold" panose="020B0704020202020204"/>
            </a:endParaRPr>
          </a:p>
        </p:txBody>
      </p:sp>
      <p:sp>
        <p:nvSpPr>
          <p:cNvPr id="5" name="TextBox 5"/>
          <p:cNvSpPr txBox="1"/>
          <p:nvPr/>
        </p:nvSpPr>
        <p:spPr>
          <a:xfrm>
            <a:off x="784351" y="4200525"/>
            <a:ext cx="4023328" cy="942975"/>
          </a:xfrm>
          <a:prstGeom prst="rect">
            <a:avLst/>
          </a:prstGeom>
        </p:spPr>
        <p:txBody>
          <a:bodyPr lIns="0" tIns="0" rIns="0" bIns="0" rtlCol="0" anchor="t">
            <a:spAutoFit/>
          </a:bodyPr>
          <a:lstStyle/>
          <a:p>
            <a:pPr algn="l">
              <a:lnSpc>
                <a:spcPts val="7200"/>
              </a:lnSpc>
            </a:pPr>
            <a:r>
              <a:rPr lang="en-US" sz="6000">
                <a:solidFill>
                  <a:srgbClr val="FFFAFA"/>
                </a:solidFill>
                <a:latin typeface="Arimo Bold" panose="020B0704020202020204"/>
              </a:rPr>
              <a:t>Sơ đồ EER</a:t>
            </a:r>
            <a:endParaRPr lang="en-US" sz="6000">
              <a:solidFill>
                <a:srgbClr val="FFFAFA"/>
              </a:solidFill>
              <a:latin typeface="Arimo Bold" panose="020B0704020202020204"/>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Freeform 3"/>
          <p:cNvSpPr/>
          <p:nvPr/>
        </p:nvSpPr>
        <p:spPr>
          <a:xfrm>
            <a:off x="2144541" y="2247900"/>
            <a:ext cx="13548799" cy="7609392"/>
          </a:xfrm>
          <a:custGeom>
            <a:avLst/>
            <a:gdLst/>
            <a:ahLst/>
            <a:cxnLst/>
            <a:rect l="l" t="t" r="r" b="b"/>
            <a:pathLst>
              <a:path w="13548799" h="7609392">
                <a:moveTo>
                  <a:pt x="0" y="0"/>
                </a:moveTo>
                <a:lnTo>
                  <a:pt x="13548799" y="0"/>
                </a:lnTo>
                <a:lnTo>
                  <a:pt x="13548799" y="7609392"/>
                </a:lnTo>
                <a:lnTo>
                  <a:pt x="0" y="7609392"/>
                </a:lnTo>
                <a:lnTo>
                  <a:pt x="0" y="0"/>
                </a:lnTo>
                <a:close/>
              </a:path>
            </a:pathLst>
          </a:custGeom>
          <a:blipFill>
            <a:blip r:embed="rId1"/>
            <a:stretch>
              <a:fillRect t="-1009" r="-181" b="-1009"/>
            </a:stretch>
          </a:blipFill>
        </p:spPr>
      </p:sp>
      <p:sp>
        <p:nvSpPr>
          <p:cNvPr id="4" name="TextBox 4"/>
          <p:cNvSpPr txBox="1"/>
          <p:nvPr/>
        </p:nvSpPr>
        <p:spPr>
          <a:xfrm>
            <a:off x="784351" y="542925"/>
            <a:ext cx="4194372" cy="942975"/>
          </a:xfrm>
          <a:prstGeom prst="rect">
            <a:avLst/>
          </a:prstGeom>
        </p:spPr>
        <p:txBody>
          <a:bodyPr lIns="0" tIns="0" rIns="0" bIns="0" rtlCol="0" anchor="t">
            <a:spAutoFit/>
          </a:bodyPr>
          <a:lstStyle/>
          <a:p>
            <a:pPr algn="l">
              <a:lnSpc>
                <a:spcPts val="7200"/>
              </a:lnSpc>
            </a:pPr>
            <a:r>
              <a:rPr lang="en-US" sz="6000">
                <a:solidFill>
                  <a:srgbClr val="FFFFFF"/>
                </a:solidFill>
                <a:latin typeface="Arimo Bold" panose="020B0704020202020204"/>
              </a:rPr>
              <a:t>3. Thiết Kế</a:t>
            </a:r>
            <a:endParaRPr lang="en-US" sz="6000">
              <a:solidFill>
                <a:srgbClr val="FFFFFF"/>
              </a:solidFill>
              <a:latin typeface="Arimo Bold" panose="020B0704020202020204"/>
            </a:endParaRPr>
          </a:p>
        </p:txBody>
      </p:sp>
      <p:sp>
        <p:nvSpPr>
          <p:cNvPr id="5" name="TextBox 5"/>
          <p:cNvSpPr txBox="1"/>
          <p:nvPr/>
        </p:nvSpPr>
        <p:spPr>
          <a:xfrm>
            <a:off x="4978723" y="1457325"/>
            <a:ext cx="8441153" cy="790575"/>
          </a:xfrm>
          <a:prstGeom prst="rect">
            <a:avLst/>
          </a:prstGeom>
        </p:spPr>
        <p:txBody>
          <a:bodyPr lIns="0" tIns="0" rIns="0" bIns="0" rtlCol="0" anchor="t">
            <a:spAutoFit/>
          </a:bodyPr>
          <a:lstStyle/>
          <a:p>
            <a:pPr algn="l">
              <a:lnSpc>
                <a:spcPts val="6000"/>
              </a:lnSpc>
            </a:pPr>
            <a:r>
              <a:rPr lang="en-US" sz="5000">
                <a:solidFill>
                  <a:srgbClr val="FFFAFA"/>
                </a:solidFill>
                <a:latin typeface="Arimo Bold" panose="020B0704020202020204"/>
              </a:rPr>
              <a:t>Mô hình cơ sơ dữ liệu</a:t>
            </a:r>
            <a:endParaRPr lang="en-US" sz="5000">
              <a:solidFill>
                <a:srgbClr val="FFFAFA"/>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graphicFrame>
        <p:nvGraphicFramePr>
          <p:cNvPr id="8" name="Table 8"/>
          <p:cNvGraphicFramePr>
            <a:graphicFrameLocks noGrp="1"/>
          </p:cNvGraphicFramePr>
          <p:nvPr/>
        </p:nvGraphicFramePr>
        <p:xfrm>
          <a:off x="1531425" y="4312400"/>
          <a:ext cx="14987761" cy="2362200"/>
        </p:xfrm>
        <a:graphic>
          <a:graphicData uri="http://schemas.openxmlformats.org/drawingml/2006/table">
            <a:tbl>
              <a:tblPr/>
              <a:tblGrid>
                <a:gridCol w="4920879"/>
                <a:gridCol w="2137357"/>
                <a:gridCol w="3190448"/>
                <a:gridCol w="4739076"/>
              </a:tblGrid>
              <a:tr h="1181100">
                <a:tc>
                  <a:txBody>
                    <a:bodyPr rtlCol="0"/>
                    <a:lstStyle/>
                    <a:p>
                      <a:pPr algn="l">
                        <a:lnSpc>
                          <a:spcPts val="5040"/>
                        </a:lnSpc>
                        <a:defRPr/>
                      </a:pPr>
                      <a:r>
                        <a:rPr lang="en-US" sz="3600">
                          <a:solidFill>
                            <a:srgbClr val="000000"/>
                          </a:solidFill>
                          <a:latin typeface="Arimo" panose="020B0604020202020204"/>
                        </a:rPr>
                        <a:t>CPU</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1C5DD"/>
                    </a:solidFill>
                  </a:tcPr>
                </a:tc>
                <a:tc>
                  <a:txBody>
                    <a:bodyPr rtlCol="0"/>
                    <a:lstStyle/>
                    <a:p>
                      <a:pPr algn="l">
                        <a:lnSpc>
                          <a:spcPts val="5040"/>
                        </a:lnSpc>
                        <a:defRPr/>
                      </a:pPr>
                      <a:r>
                        <a:rPr lang="en-US" sz="3600">
                          <a:solidFill>
                            <a:srgbClr val="000000"/>
                          </a:solidFill>
                          <a:latin typeface="Arimo" panose="020B0604020202020204"/>
                        </a:rPr>
                        <a:t>RAM</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1C5DD"/>
                    </a:solidFill>
                  </a:tcPr>
                </a:tc>
                <a:tc>
                  <a:txBody>
                    <a:bodyPr rtlCol="0"/>
                    <a:lstStyle/>
                    <a:p>
                      <a:pPr algn="l">
                        <a:lnSpc>
                          <a:spcPts val="5040"/>
                        </a:lnSpc>
                        <a:defRPr/>
                      </a:pPr>
                      <a:r>
                        <a:rPr lang="en-US" sz="3600">
                          <a:solidFill>
                            <a:srgbClr val="000000"/>
                          </a:solidFill>
                          <a:latin typeface="Arimo" panose="020B0604020202020204"/>
                        </a:rPr>
                        <a:t>SSD</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1C5DD"/>
                    </a:solidFill>
                  </a:tcPr>
                </a:tc>
                <a:tc>
                  <a:txBody>
                    <a:bodyPr rtlCol="0"/>
                    <a:lstStyle/>
                    <a:p>
                      <a:pPr algn="l">
                        <a:lnSpc>
                          <a:spcPts val="5040"/>
                        </a:lnSpc>
                        <a:defRPr/>
                      </a:pPr>
                      <a:r>
                        <a:rPr lang="en-US" sz="3600">
                          <a:solidFill>
                            <a:srgbClr val="000000"/>
                          </a:solidFill>
                          <a:latin typeface="Arimo" panose="020B0604020202020204"/>
                        </a:rPr>
                        <a:t>Archirecture</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1C5DD"/>
                    </a:solidFill>
                  </a:tcPr>
                </a:tc>
              </a:tr>
              <a:tr h="1181100">
                <a:tc>
                  <a:txBody>
                    <a:bodyPr rtlCol="0"/>
                    <a:lstStyle/>
                    <a:p>
                      <a:pPr algn="l">
                        <a:lnSpc>
                          <a:spcPts val="5040"/>
                        </a:lnSpc>
                        <a:defRPr/>
                      </a:pPr>
                      <a:r>
                        <a:rPr lang="en-US" sz="3600">
                          <a:solidFill>
                            <a:srgbClr val="000000"/>
                          </a:solidFill>
                          <a:latin typeface="Arimo" panose="020B0604020202020204"/>
                        </a:rPr>
                        <a:t>Intel Core i5, 2.3 GHz</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l">
                        <a:lnSpc>
                          <a:spcPts val="5040"/>
                        </a:lnSpc>
                        <a:defRPr/>
                      </a:pPr>
                      <a:r>
                        <a:rPr lang="en-US" sz="3600">
                          <a:solidFill>
                            <a:srgbClr val="000000"/>
                          </a:solidFill>
                          <a:latin typeface="Arimo" panose="020B0604020202020204"/>
                        </a:rPr>
                        <a:t>8 GB</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l">
                        <a:lnSpc>
                          <a:spcPts val="5040"/>
                        </a:lnSpc>
                        <a:defRPr/>
                      </a:pPr>
                      <a:r>
                        <a:rPr lang="en-US" sz="3600">
                          <a:solidFill>
                            <a:srgbClr val="000000"/>
                          </a:solidFill>
                          <a:latin typeface="Arimo" panose="020B0604020202020204"/>
                        </a:rPr>
                        <a:t>512 GB</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l">
                        <a:lnSpc>
                          <a:spcPts val="5040"/>
                        </a:lnSpc>
                        <a:defRPr/>
                      </a:pPr>
                      <a:r>
                        <a:rPr lang="en-US" sz="3600">
                          <a:solidFill>
                            <a:srgbClr val="000000"/>
                          </a:solidFill>
                          <a:latin typeface="Arimo" panose="020B0604020202020204"/>
                        </a:rPr>
                        <a:t>64 bit</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9" name="TextBox 9"/>
          <p:cNvSpPr txBox="1"/>
          <p:nvPr/>
        </p:nvSpPr>
        <p:spPr>
          <a:xfrm>
            <a:off x="3732175" y="2916275"/>
            <a:ext cx="2356950" cy="944400"/>
          </a:xfrm>
          <a:prstGeom prst="rect">
            <a:avLst/>
          </a:prstGeom>
        </p:spPr>
        <p:txBody>
          <a:bodyPr lIns="0" tIns="0" rIns="0" bIns="0" rtlCol="0" anchor="t">
            <a:spAutoFit/>
          </a:bodyPr>
          <a:lstStyle/>
          <a:p>
            <a:pPr algn="ctr">
              <a:lnSpc>
                <a:spcPts val="4800"/>
              </a:lnSpc>
            </a:pPr>
            <a:r>
              <a:rPr lang="en-US" sz="4000">
                <a:solidFill>
                  <a:srgbClr val="F3F3F3"/>
                </a:solidFill>
                <a:latin typeface="Arimo Bold" panose="020B0704020202020204"/>
              </a:rPr>
              <a:t>$100 M</a:t>
            </a:r>
            <a:endParaRPr lang="en-US" sz="4000">
              <a:solidFill>
                <a:srgbClr val="F3F3F3"/>
              </a:solidFill>
              <a:latin typeface="Arimo Bold" panose="020B0704020202020204"/>
            </a:endParaRPr>
          </a:p>
        </p:txBody>
      </p:sp>
      <p:sp>
        <p:nvSpPr>
          <p:cNvPr id="10" name="TextBox 10"/>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1" name="TextBox 11"/>
          <p:cNvSpPr txBox="1"/>
          <p:nvPr/>
        </p:nvSpPr>
        <p:spPr>
          <a:xfrm>
            <a:off x="1531425" y="2455025"/>
            <a:ext cx="10958031" cy="1419225"/>
          </a:xfrm>
          <a:prstGeom prst="rect">
            <a:avLst/>
          </a:prstGeom>
        </p:spPr>
        <p:txBody>
          <a:bodyPr lIns="0" tIns="0" rIns="0" bIns="0" rtlCol="0" anchor="t">
            <a:spAutoFit/>
          </a:bodyPr>
          <a:lstStyle/>
          <a:p>
            <a:pPr>
              <a:lnSpc>
                <a:spcPts val="5520"/>
              </a:lnSpc>
              <a:spcBef>
                <a:spcPct val="0"/>
              </a:spcBef>
            </a:pPr>
            <a:r>
              <a:rPr lang="en-US" sz="4600">
                <a:solidFill>
                  <a:srgbClr val="000000"/>
                </a:solidFill>
                <a:latin typeface="Arimo Bold" panose="020B0704020202020204"/>
              </a:rPr>
              <a:t>CẤU HÌNH PHẦN CỨNG - PHẦN MỀM</a:t>
            </a:r>
            <a:endParaRPr lang="en-US" sz="4600">
              <a:solidFill>
                <a:srgbClr val="000000"/>
              </a:solidFill>
              <a:latin typeface="Arimo Bold" panose="020B0704020202020204"/>
            </a:endParaRPr>
          </a:p>
          <a:p>
            <a:pPr algn="l">
              <a:lnSpc>
                <a:spcPts val="5520"/>
              </a:lnSpc>
              <a:spcBef>
                <a:spcPct val="0"/>
              </a:spcBef>
            </a:pPr>
            <a:r>
              <a:rPr lang="en-US" sz="4600">
                <a:solidFill>
                  <a:srgbClr val="000000"/>
                </a:solidFill>
                <a:latin typeface="Arimo Bold" panose="020B0704020202020204"/>
              </a:rPr>
              <a:t>Phần cứng : </a:t>
            </a:r>
            <a:endParaRPr lang="en-US" sz="4600">
              <a:solidFill>
                <a:srgbClr val="000000"/>
              </a:solidFill>
              <a:latin typeface="Arimo Bold" panose="020B0704020202020204"/>
            </a:endParaRPr>
          </a:p>
        </p:txBody>
      </p:sp>
      <p:sp>
        <p:nvSpPr>
          <p:cNvPr id="12" name="TextBox 12"/>
          <p:cNvSpPr txBox="1"/>
          <p:nvPr/>
        </p:nvSpPr>
        <p:spPr>
          <a:xfrm>
            <a:off x="1531425" y="7208000"/>
            <a:ext cx="14987761" cy="1638300"/>
          </a:xfrm>
          <a:prstGeom prst="rect">
            <a:avLst/>
          </a:prstGeom>
        </p:spPr>
        <p:txBody>
          <a:bodyPr lIns="0" tIns="0" rIns="0" bIns="0" rtlCol="0" anchor="t">
            <a:spAutoFit/>
          </a:bodyPr>
          <a:lstStyle/>
          <a:p>
            <a:pPr>
              <a:lnSpc>
                <a:spcPts val="5520"/>
              </a:lnSpc>
              <a:spcBef>
                <a:spcPct val="0"/>
              </a:spcBef>
            </a:pPr>
            <a:r>
              <a:rPr lang="en-US" sz="4600">
                <a:solidFill>
                  <a:srgbClr val="000000"/>
                </a:solidFill>
                <a:latin typeface="Arimo Bold" panose="020B0704020202020204"/>
              </a:rPr>
              <a:t>Phần mềm : </a:t>
            </a:r>
            <a:endParaRPr lang="en-US" sz="4600">
              <a:solidFill>
                <a:srgbClr val="000000"/>
              </a:solidFill>
              <a:latin typeface="Arimo Bold" panose="020B0704020202020204"/>
            </a:endParaRPr>
          </a:p>
          <a:p>
            <a:pPr>
              <a:lnSpc>
                <a:spcPts val="3600"/>
              </a:lnSpc>
              <a:spcBef>
                <a:spcPct val="0"/>
              </a:spcBef>
            </a:pPr>
            <a:r>
              <a:rPr lang="en-US" sz="3000">
                <a:solidFill>
                  <a:srgbClr val="000000"/>
                </a:solidFill>
                <a:latin typeface="Arimo Bold" panose="020B0704020202020204"/>
              </a:rPr>
              <a:t>Eclipse IDE for Java EE Developers ,SQL Server Management Studio, Apache NetBeans IDE 17, Microsoft Windows 11</a:t>
            </a:r>
            <a:endParaRPr lang="en-US" sz="3000">
              <a:solidFill>
                <a:srgbClr val="000000"/>
              </a:solidFill>
              <a:latin typeface="Arimo Bold" panose="020B0704020202020204"/>
            </a:endParaRPr>
          </a:p>
        </p:txBody>
      </p:sp>
      <p:sp>
        <p:nvSpPr>
          <p:cNvPr id="13" name="Freeform 13"/>
          <p:cNvSpPr/>
          <p:nvPr/>
        </p:nvSpPr>
        <p:spPr>
          <a:xfrm>
            <a:off x="15209710" y="921717"/>
            <a:ext cx="1816557" cy="1454900"/>
          </a:xfrm>
          <a:custGeom>
            <a:avLst/>
            <a:gdLst/>
            <a:ahLst/>
            <a:cxnLst/>
            <a:rect l="l" t="t" r="r" b="b"/>
            <a:pathLst>
              <a:path w="1816557" h="1454900">
                <a:moveTo>
                  <a:pt x="0" y="0"/>
                </a:moveTo>
                <a:lnTo>
                  <a:pt x="1816556" y="0"/>
                </a:lnTo>
                <a:lnTo>
                  <a:pt x="1816556" y="1454900"/>
                </a:lnTo>
                <a:lnTo>
                  <a:pt x="0" y="1454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a:off x="1028175" y="326658"/>
            <a:ext cx="16231650" cy="19050"/>
          </a:xfrm>
          <a:prstGeom prst="line">
            <a:avLst/>
          </a:prstGeom>
          <a:ln w="9525" cap="rnd">
            <a:solidFill>
              <a:srgbClr val="191919"/>
            </a:solidFill>
            <a:prstDash val="solid"/>
            <a:headEnd type="none" w="sm" len="sm"/>
            <a:tailEnd type="none" w="sm" len="sm"/>
          </a:ln>
        </p:spPr>
      </p:sp>
      <p:sp>
        <p:nvSpPr>
          <p:cNvPr id="3" name="AutoShape 3"/>
          <p:cNvSpPr/>
          <p:nvPr/>
        </p:nvSpPr>
        <p:spPr>
          <a:xfrm>
            <a:off x="1051986" y="326770"/>
            <a:ext cx="19050" cy="811050"/>
          </a:xfrm>
          <a:prstGeom prst="line">
            <a:avLst/>
          </a:prstGeom>
          <a:ln w="9525" cap="rnd">
            <a:solidFill>
              <a:srgbClr val="191919"/>
            </a:solidFill>
            <a:prstDash val="solid"/>
            <a:headEnd type="none" w="sm" len="sm"/>
            <a:tailEnd type="oval" w="lg" len="lg"/>
          </a:ln>
        </p:spPr>
      </p:sp>
      <p:sp>
        <p:nvSpPr>
          <p:cNvPr id="4" name="AutoShape 4"/>
          <p:cNvSpPr/>
          <p:nvPr/>
        </p:nvSpPr>
        <p:spPr>
          <a:xfrm>
            <a:off x="17236014" y="326658"/>
            <a:ext cx="19050" cy="811050"/>
          </a:xfrm>
          <a:prstGeom prst="line">
            <a:avLst/>
          </a:prstGeom>
          <a:ln w="9525" cap="rnd">
            <a:solidFill>
              <a:srgbClr val="191919"/>
            </a:solidFill>
            <a:prstDash val="solid"/>
            <a:headEnd type="none" w="sm" len="sm"/>
            <a:tailEnd type="oval" w="lg" len="lg"/>
          </a:ln>
        </p:spPr>
      </p:sp>
      <p:sp>
        <p:nvSpPr>
          <p:cNvPr id="5" name="AutoShape 5"/>
          <p:cNvSpPr/>
          <p:nvPr/>
        </p:nvSpPr>
        <p:spPr>
          <a:xfrm rot="4034">
            <a:off x="1028169" y="9491316"/>
            <a:ext cx="16231661" cy="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1028175" y="345708"/>
            <a:ext cx="3546342" cy="1763534"/>
          </a:xfrm>
          <a:custGeom>
            <a:avLst/>
            <a:gdLst/>
            <a:ahLst/>
            <a:cxnLst/>
            <a:rect l="l" t="t" r="r" b="b"/>
            <a:pathLst>
              <a:path w="3546342" h="1763534">
                <a:moveTo>
                  <a:pt x="0" y="0"/>
                </a:moveTo>
                <a:lnTo>
                  <a:pt x="3546342" y="0"/>
                </a:lnTo>
                <a:lnTo>
                  <a:pt x="3546342" y="1763534"/>
                </a:lnTo>
                <a:lnTo>
                  <a:pt x="0" y="1763534"/>
                </a:lnTo>
                <a:lnTo>
                  <a:pt x="0" y="0"/>
                </a:lnTo>
                <a:close/>
              </a:path>
            </a:pathLst>
          </a:custGeom>
          <a:blipFill>
            <a:blip r:embed="rId1"/>
            <a:stretch>
              <a:fillRect/>
            </a:stretch>
          </a:blipFill>
        </p:spPr>
      </p:sp>
      <p:sp>
        <p:nvSpPr>
          <p:cNvPr id="9" name="Freeform 9"/>
          <p:cNvSpPr/>
          <p:nvPr/>
        </p:nvSpPr>
        <p:spPr>
          <a:xfrm>
            <a:off x="10869766" y="1726394"/>
            <a:ext cx="6583568" cy="6583568"/>
          </a:xfrm>
          <a:custGeom>
            <a:avLst/>
            <a:gdLst/>
            <a:ahLst/>
            <a:cxnLst/>
            <a:rect l="l" t="t" r="r" b="b"/>
            <a:pathLst>
              <a:path w="6583568" h="6583568">
                <a:moveTo>
                  <a:pt x="0" y="0"/>
                </a:moveTo>
                <a:lnTo>
                  <a:pt x="6583569" y="0"/>
                </a:lnTo>
                <a:lnTo>
                  <a:pt x="6583569" y="6583568"/>
                </a:lnTo>
                <a:lnTo>
                  <a:pt x="0" y="6583568"/>
                </a:lnTo>
                <a:lnTo>
                  <a:pt x="0" y="0"/>
                </a:lnTo>
                <a:close/>
              </a:path>
            </a:pathLst>
          </a:custGeom>
          <a:blipFill>
            <a:blip r:embed="rId2"/>
            <a:stretch>
              <a:fillRect/>
            </a:stretch>
          </a:blipFill>
        </p:spPr>
      </p:sp>
      <p:grpSp>
        <p:nvGrpSpPr>
          <p:cNvPr id="10" name="Group 10"/>
          <p:cNvGrpSpPr/>
          <p:nvPr/>
        </p:nvGrpSpPr>
        <p:grpSpPr>
          <a:xfrm rot="0">
            <a:off x="2375386" y="2950113"/>
            <a:ext cx="7085298" cy="984022"/>
            <a:chOff x="0" y="0"/>
            <a:chExt cx="1866087" cy="259166"/>
          </a:xfrm>
        </p:grpSpPr>
        <p:sp>
          <p:nvSpPr>
            <p:cNvPr id="11" name="Freeform 11"/>
            <p:cNvSpPr/>
            <p:nvPr/>
          </p:nvSpPr>
          <p:spPr>
            <a:xfrm>
              <a:off x="0" y="0"/>
              <a:ext cx="1866087" cy="259166"/>
            </a:xfrm>
            <a:custGeom>
              <a:avLst/>
              <a:gdLst/>
              <a:ahLst/>
              <a:cxnLst/>
              <a:rect l="l" t="t" r="r" b="b"/>
              <a:pathLst>
                <a:path w="1866087" h="259166">
                  <a:moveTo>
                    <a:pt x="1662887" y="0"/>
                  </a:moveTo>
                  <a:cubicBezTo>
                    <a:pt x="1775111" y="0"/>
                    <a:pt x="1866087" y="58016"/>
                    <a:pt x="1866087" y="129583"/>
                  </a:cubicBezTo>
                  <a:cubicBezTo>
                    <a:pt x="1866087" y="201150"/>
                    <a:pt x="1775111" y="259166"/>
                    <a:pt x="1662887" y="259166"/>
                  </a:cubicBezTo>
                  <a:lnTo>
                    <a:pt x="203200" y="259166"/>
                  </a:lnTo>
                  <a:cubicBezTo>
                    <a:pt x="90976" y="259166"/>
                    <a:pt x="0" y="201150"/>
                    <a:pt x="0" y="129583"/>
                  </a:cubicBezTo>
                  <a:cubicBezTo>
                    <a:pt x="0" y="58016"/>
                    <a:pt x="90976" y="0"/>
                    <a:pt x="203200" y="0"/>
                  </a:cubicBezTo>
                  <a:close/>
                </a:path>
              </a:pathLst>
            </a:custGeom>
            <a:solidFill>
              <a:srgbClr val="0E2A47"/>
            </a:solidFill>
          </p:spPr>
        </p:sp>
        <p:sp>
          <p:nvSpPr>
            <p:cNvPr id="12" name="TextBox 12"/>
            <p:cNvSpPr txBox="1"/>
            <p:nvPr/>
          </p:nvSpPr>
          <p:spPr>
            <a:xfrm>
              <a:off x="0" y="-19050"/>
              <a:ext cx="1866087" cy="278216"/>
            </a:xfrm>
            <a:prstGeom prst="rect">
              <a:avLst/>
            </a:prstGeom>
          </p:spPr>
          <p:txBody>
            <a:bodyPr lIns="50800" tIns="50800" rIns="50800" bIns="50800" rtlCol="0" anchor="ctr"/>
            <a:lstStyle/>
            <a:p>
              <a:pPr algn="ctr">
                <a:lnSpc>
                  <a:spcPts val="4080"/>
                </a:lnSpc>
              </a:pPr>
              <a:r>
                <a:rPr lang="en-US" sz="3400">
                  <a:solidFill>
                    <a:srgbClr val="FFFFFF"/>
                  </a:solidFill>
                  <a:latin typeface="Arimo Bold" panose="020B0704020202020204"/>
                </a:rPr>
                <a:t>Thành Viên Nhóm 15</a:t>
              </a:r>
              <a:endParaRPr lang="en-US" sz="3400">
                <a:solidFill>
                  <a:srgbClr val="FFFFFF"/>
                </a:solidFill>
                <a:latin typeface="Arimo Bold" panose="020B0704020202020204"/>
              </a:endParaRPr>
            </a:p>
          </p:txBody>
        </p:sp>
      </p:grpSp>
      <p:sp>
        <p:nvSpPr>
          <p:cNvPr id="13" name="TextBox 13"/>
          <p:cNvSpPr txBox="1"/>
          <p:nvPr/>
        </p:nvSpPr>
        <p:spPr>
          <a:xfrm>
            <a:off x="1071245" y="4391025"/>
            <a:ext cx="7371080" cy="553720"/>
          </a:xfrm>
          <a:prstGeom prst="rect">
            <a:avLst/>
          </a:prstGeom>
        </p:spPr>
        <p:txBody>
          <a:bodyPr wrap="square" lIns="0" tIns="0" rIns="0" bIns="0" rtlCol="0" anchor="t">
            <a:spAutoFit/>
          </a:bodyPr>
          <a:lstStyle/>
          <a:p>
            <a:pPr algn="ctr">
              <a:lnSpc>
                <a:spcPts val="4320"/>
              </a:lnSpc>
              <a:spcBef>
                <a:spcPct val="0"/>
              </a:spcBef>
            </a:pPr>
            <a:r>
              <a:rPr lang="en-US" sz="3600">
                <a:solidFill>
                  <a:srgbClr val="000000"/>
                </a:solidFill>
                <a:latin typeface="Arimo Bold" panose="020B0704020202020204"/>
              </a:rPr>
              <a:t>Nguyễn Thái Bảo (Nhóm trưởng)</a:t>
            </a:r>
            <a:endParaRPr lang="en-US" sz="3600">
              <a:solidFill>
                <a:srgbClr val="000000"/>
              </a:solidFill>
              <a:latin typeface="Arimo Bold" panose="020B0704020202020204"/>
            </a:endParaRPr>
          </a:p>
        </p:txBody>
      </p:sp>
      <p:sp>
        <p:nvSpPr>
          <p:cNvPr id="14" name="TextBox 14"/>
          <p:cNvSpPr txBox="1"/>
          <p:nvPr/>
        </p:nvSpPr>
        <p:spPr>
          <a:xfrm>
            <a:off x="1071036" y="5447927"/>
            <a:ext cx="3658076" cy="571500"/>
          </a:xfrm>
          <a:prstGeom prst="rect">
            <a:avLst/>
          </a:prstGeom>
        </p:spPr>
        <p:txBody>
          <a:bodyPr lIns="0" tIns="0" rIns="0" bIns="0" rtlCol="0" anchor="t">
            <a:spAutoFit/>
          </a:bodyPr>
          <a:lstStyle/>
          <a:p>
            <a:pPr algn="ctr">
              <a:lnSpc>
                <a:spcPts val="4320"/>
              </a:lnSpc>
              <a:spcBef>
                <a:spcPct val="0"/>
              </a:spcBef>
            </a:pPr>
            <a:r>
              <a:rPr lang="en-US" sz="3600">
                <a:solidFill>
                  <a:srgbClr val="000000"/>
                </a:solidFill>
                <a:latin typeface="Arimo Bold" panose="020B0704020202020204"/>
              </a:rPr>
              <a:t>Nguyễn Bảo Kha</a:t>
            </a:r>
            <a:endParaRPr lang="en-US" sz="3600">
              <a:solidFill>
                <a:srgbClr val="000000"/>
              </a:solidFill>
              <a:latin typeface="Arimo Bold" panose="020B0704020202020204"/>
            </a:endParaRPr>
          </a:p>
        </p:txBody>
      </p:sp>
      <p:sp>
        <p:nvSpPr>
          <p:cNvPr id="15" name="TextBox 15"/>
          <p:cNvSpPr txBox="1"/>
          <p:nvPr/>
        </p:nvSpPr>
        <p:spPr>
          <a:xfrm>
            <a:off x="1071036" y="6505202"/>
            <a:ext cx="4211955" cy="571500"/>
          </a:xfrm>
          <a:prstGeom prst="rect">
            <a:avLst/>
          </a:prstGeom>
        </p:spPr>
        <p:txBody>
          <a:bodyPr lIns="0" tIns="0" rIns="0" bIns="0" rtlCol="0" anchor="t">
            <a:spAutoFit/>
          </a:bodyPr>
          <a:lstStyle/>
          <a:p>
            <a:pPr algn="ctr">
              <a:lnSpc>
                <a:spcPts val="4320"/>
              </a:lnSpc>
              <a:spcBef>
                <a:spcPct val="0"/>
              </a:spcBef>
            </a:pPr>
            <a:r>
              <a:rPr lang="en-US" sz="3600">
                <a:solidFill>
                  <a:srgbClr val="000000"/>
                </a:solidFill>
                <a:latin typeface="Arimo Bold" panose="020B0704020202020204"/>
              </a:rPr>
              <a:t>Nguyễn Trường An</a:t>
            </a:r>
            <a:endParaRPr lang="en-US" sz="3600">
              <a:solidFill>
                <a:srgbClr val="000000"/>
              </a:solidFill>
              <a:latin typeface="Arimo Bold" panose="020B0704020202020204"/>
            </a:endParaRPr>
          </a:p>
        </p:txBody>
      </p:sp>
      <p:sp>
        <p:nvSpPr>
          <p:cNvPr id="16" name="TextBox 16"/>
          <p:cNvSpPr txBox="1"/>
          <p:nvPr/>
        </p:nvSpPr>
        <p:spPr>
          <a:xfrm>
            <a:off x="1071036" y="7562477"/>
            <a:ext cx="2814638" cy="571500"/>
          </a:xfrm>
          <a:prstGeom prst="rect">
            <a:avLst/>
          </a:prstGeom>
        </p:spPr>
        <p:txBody>
          <a:bodyPr lIns="0" tIns="0" rIns="0" bIns="0" rtlCol="0" anchor="t">
            <a:spAutoFit/>
          </a:bodyPr>
          <a:lstStyle/>
          <a:p>
            <a:pPr algn="ctr">
              <a:lnSpc>
                <a:spcPts val="4320"/>
              </a:lnSpc>
              <a:spcBef>
                <a:spcPct val="0"/>
              </a:spcBef>
            </a:pPr>
            <a:r>
              <a:rPr lang="en-US" sz="3600">
                <a:solidFill>
                  <a:srgbClr val="000000"/>
                </a:solidFill>
                <a:latin typeface="Arimo Bold" panose="020B0704020202020204"/>
              </a:rPr>
              <a:t>Trần Văn Lợi</a:t>
            </a:r>
            <a:endParaRPr lang="en-US" sz="3600">
              <a:solidFill>
                <a:srgbClr val="000000"/>
              </a:solidFill>
              <a:latin typeface="Arimo Bold" panose="020B0704020202020204"/>
            </a:endParaRPr>
          </a:p>
        </p:txBody>
      </p:sp>
      <p:sp>
        <p:nvSpPr>
          <p:cNvPr id="17" name="TextBox 17"/>
          <p:cNvSpPr txBox="1"/>
          <p:nvPr/>
        </p:nvSpPr>
        <p:spPr>
          <a:xfrm>
            <a:off x="8443592" y="4390725"/>
            <a:ext cx="2034183" cy="571500"/>
          </a:xfrm>
          <a:prstGeom prst="rect">
            <a:avLst/>
          </a:prstGeom>
        </p:spPr>
        <p:txBody>
          <a:bodyPr lIns="0" tIns="0" rIns="0" bIns="0" rtlCol="0" anchor="t">
            <a:spAutoFit/>
          </a:bodyPr>
          <a:lstStyle/>
          <a:p>
            <a:pPr algn="ctr">
              <a:lnSpc>
                <a:spcPts val="4320"/>
              </a:lnSpc>
              <a:spcBef>
                <a:spcPct val="0"/>
              </a:spcBef>
            </a:pPr>
            <a:r>
              <a:rPr lang="en-US" sz="3600">
                <a:solidFill>
                  <a:srgbClr val="000000"/>
                </a:solidFill>
                <a:latin typeface="Arimo Bold" panose="020B0704020202020204"/>
              </a:rPr>
              <a:t>21031631</a:t>
            </a:r>
            <a:endParaRPr lang="en-US" sz="3600">
              <a:solidFill>
                <a:srgbClr val="000000"/>
              </a:solidFill>
              <a:latin typeface="Arimo Bold" panose="020B0704020202020204"/>
            </a:endParaRPr>
          </a:p>
        </p:txBody>
      </p:sp>
      <p:sp>
        <p:nvSpPr>
          <p:cNvPr id="18" name="TextBox 18"/>
          <p:cNvSpPr txBox="1"/>
          <p:nvPr/>
        </p:nvSpPr>
        <p:spPr>
          <a:xfrm>
            <a:off x="8443592" y="5447927"/>
            <a:ext cx="2034183" cy="571500"/>
          </a:xfrm>
          <a:prstGeom prst="rect">
            <a:avLst/>
          </a:prstGeom>
        </p:spPr>
        <p:txBody>
          <a:bodyPr lIns="0" tIns="0" rIns="0" bIns="0" rtlCol="0" anchor="t">
            <a:spAutoFit/>
          </a:bodyPr>
          <a:lstStyle/>
          <a:p>
            <a:pPr algn="ctr">
              <a:lnSpc>
                <a:spcPts val="4320"/>
              </a:lnSpc>
              <a:spcBef>
                <a:spcPct val="0"/>
              </a:spcBef>
            </a:pPr>
            <a:r>
              <a:rPr lang="en-US" sz="3600">
                <a:solidFill>
                  <a:srgbClr val="000000"/>
                </a:solidFill>
                <a:latin typeface="Arimo Bold" panose="020B0704020202020204"/>
              </a:rPr>
              <a:t>21041651</a:t>
            </a:r>
            <a:endParaRPr lang="en-US" sz="3600">
              <a:solidFill>
                <a:srgbClr val="000000"/>
              </a:solidFill>
              <a:latin typeface="Arimo Bold" panose="020B0704020202020204"/>
            </a:endParaRPr>
          </a:p>
        </p:txBody>
      </p:sp>
      <p:sp>
        <p:nvSpPr>
          <p:cNvPr id="19" name="TextBox 19"/>
          <p:cNvSpPr txBox="1"/>
          <p:nvPr/>
        </p:nvSpPr>
        <p:spPr>
          <a:xfrm>
            <a:off x="8443592" y="6505202"/>
            <a:ext cx="2034183" cy="553720"/>
          </a:xfrm>
          <a:prstGeom prst="rect">
            <a:avLst/>
          </a:prstGeom>
        </p:spPr>
        <p:txBody>
          <a:bodyPr lIns="0" tIns="0" rIns="0" bIns="0" rtlCol="0" anchor="t">
            <a:spAutoFit/>
          </a:bodyPr>
          <a:lstStyle/>
          <a:p>
            <a:pPr algn="ctr">
              <a:lnSpc>
                <a:spcPts val="4320"/>
              </a:lnSpc>
              <a:spcBef>
                <a:spcPct val="0"/>
              </a:spcBef>
            </a:pPr>
            <a:r>
              <a:rPr lang="en-US" sz="3600">
                <a:solidFill>
                  <a:srgbClr val="000000"/>
                </a:solidFill>
                <a:latin typeface="Arimo Bold" panose="020B0704020202020204"/>
              </a:rPr>
              <a:t>21042501</a:t>
            </a:r>
            <a:endParaRPr lang="en-US" sz="3600">
              <a:solidFill>
                <a:srgbClr val="000000"/>
              </a:solidFill>
              <a:latin typeface="Arimo Bold" panose="020B0704020202020204"/>
            </a:endParaRPr>
          </a:p>
        </p:txBody>
      </p:sp>
      <p:sp>
        <p:nvSpPr>
          <p:cNvPr id="20" name="TextBox 20"/>
          <p:cNvSpPr txBox="1"/>
          <p:nvPr/>
        </p:nvSpPr>
        <p:spPr>
          <a:xfrm>
            <a:off x="8443592" y="7562477"/>
            <a:ext cx="2034183" cy="553720"/>
          </a:xfrm>
          <a:prstGeom prst="rect">
            <a:avLst/>
          </a:prstGeom>
        </p:spPr>
        <p:txBody>
          <a:bodyPr lIns="0" tIns="0" rIns="0" bIns="0" rtlCol="0" anchor="t">
            <a:spAutoFit/>
          </a:bodyPr>
          <a:lstStyle/>
          <a:p>
            <a:pPr algn="ctr">
              <a:lnSpc>
                <a:spcPts val="4320"/>
              </a:lnSpc>
              <a:spcBef>
                <a:spcPct val="0"/>
              </a:spcBef>
            </a:pPr>
            <a:r>
              <a:rPr lang="en-US" sz="3600">
                <a:solidFill>
                  <a:srgbClr val="000000"/>
                </a:solidFill>
                <a:latin typeface="Arimo Bold" panose="020B0704020202020204"/>
              </a:rPr>
              <a:t>21030831</a:t>
            </a:r>
            <a:endParaRPr lang="en-US" sz="3600">
              <a:solidFill>
                <a:srgbClr val="000000"/>
              </a:solidFill>
              <a:latin typeface="Arimo Bold" panose="020B0704020202020204"/>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3170877" y="3127400"/>
            <a:ext cx="11946247" cy="6054628"/>
          </a:xfrm>
          <a:custGeom>
            <a:avLst/>
            <a:gdLst/>
            <a:ahLst/>
            <a:cxnLst/>
            <a:rect l="l" t="t" r="r" b="b"/>
            <a:pathLst>
              <a:path w="11946247" h="6054628">
                <a:moveTo>
                  <a:pt x="0" y="0"/>
                </a:moveTo>
                <a:lnTo>
                  <a:pt x="11946246" y="0"/>
                </a:lnTo>
                <a:lnTo>
                  <a:pt x="11946246" y="6054628"/>
                </a:lnTo>
                <a:lnTo>
                  <a:pt x="0" y="6054628"/>
                </a:lnTo>
                <a:lnTo>
                  <a:pt x="0" y="0"/>
                </a:lnTo>
                <a:close/>
              </a:path>
            </a:pathLst>
          </a:custGeom>
          <a:blipFill>
            <a:blip r:embed="rId1"/>
            <a:stretch>
              <a:fillRect/>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884023" y="1327175"/>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6269839"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đăng nhập</a:t>
            </a:r>
            <a:endParaRPr lang="en-US" sz="4075">
              <a:solidFill>
                <a:srgbClr val="A83463"/>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3170877" y="3250246"/>
            <a:ext cx="11946247" cy="6008054"/>
          </a:xfrm>
          <a:custGeom>
            <a:avLst/>
            <a:gdLst/>
            <a:ahLst/>
            <a:cxnLst/>
            <a:rect l="l" t="t" r="r" b="b"/>
            <a:pathLst>
              <a:path w="11946247" h="6008054">
                <a:moveTo>
                  <a:pt x="0" y="0"/>
                </a:moveTo>
                <a:lnTo>
                  <a:pt x="11946246" y="0"/>
                </a:lnTo>
                <a:lnTo>
                  <a:pt x="11946246" y="6008054"/>
                </a:lnTo>
                <a:lnTo>
                  <a:pt x="0" y="6008054"/>
                </a:lnTo>
                <a:lnTo>
                  <a:pt x="0" y="0"/>
                </a:lnTo>
                <a:close/>
              </a:path>
            </a:pathLst>
          </a:custGeom>
          <a:blipFill>
            <a:blip r:embed="rId1"/>
            <a:stretch>
              <a:fillRect/>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884023" y="1241450"/>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7956234"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quên mật khẩu</a:t>
            </a:r>
            <a:endParaRPr lang="en-US" sz="4075">
              <a:solidFill>
                <a:srgbClr val="A83463"/>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3170877" y="3133811"/>
            <a:ext cx="11552067" cy="5922405"/>
          </a:xfrm>
          <a:custGeom>
            <a:avLst/>
            <a:gdLst/>
            <a:ahLst/>
            <a:cxnLst/>
            <a:rect l="l" t="t" r="r" b="b"/>
            <a:pathLst>
              <a:path w="11552067" h="5922405">
                <a:moveTo>
                  <a:pt x="0" y="0"/>
                </a:moveTo>
                <a:lnTo>
                  <a:pt x="11552067" y="0"/>
                </a:lnTo>
                <a:lnTo>
                  <a:pt x="11552067" y="5922405"/>
                </a:lnTo>
                <a:lnTo>
                  <a:pt x="0" y="5922405"/>
                </a:lnTo>
                <a:lnTo>
                  <a:pt x="0" y="0"/>
                </a:lnTo>
                <a:close/>
              </a:path>
            </a:pathLst>
          </a:custGeom>
          <a:blipFill>
            <a:blip r:embed="rId1"/>
            <a:stretch>
              <a:fillRect/>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9144000" y="1327175"/>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8546472"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thay đổi mật khẩu</a:t>
            </a:r>
            <a:endParaRPr lang="en-US" sz="4075">
              <a:solidFill>
                <a:srgbClr val="A83463"/>
              </a:solidFill>
              <a:latin typeface="Arimo Bold" panose="020B0704020202020204"/>
            </a:endParaRPr>
          </a:p>
        </p:txBody>
      </p:sp>
    </p:spTree>
  </p:cSld>
  <p:clrMapOvr>
    <a:masterClrMapping/>
  </p:clrMapOvr>
  <p:timing>
    <p:tnLst>
      <p:par>
        <p:cTn id="1" dur="indefinite" restart="never" nodeType="tmRoot"/>
      </p:par>
    </p:tnLst>
    <p:bldLst>
      <p:bldP spid="9" grpId="1"/>
      <p:bldP spid="11" grpId="1"/>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27644" y="9937059"/>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a:off x="17245536" y="9144947"/>
            <a:ext cx="19050" cy="811050"/>
          </a:xfrm>
          <a:prstGeom prst="line">
            <a:avLst/>
          </a:prstGeom>
          <a:ln w="9525" cap="rnd">
            <a:solidFill>
              <a:srgbClr val="191919"/>
            </a:solidFill>
            <a:prstDash val="solid"/>
            <a:headEnd type="none" w="sm" len="sm"/>
            <a:tailEnd type="oval" w="lg" len="lg"/>
          </a:ln>
        </p:spPr>
      </p:sp>
      <p:sp>
        <p:nvSpPr>
          <p:cNvPr id="7" name="AutoShape 7"/>
          <p:cNvSpPr/>
          <p:nvPr/>
        </p:nvSpPr>
        <p:spPr>
          <a:xfrm>
            <a:off x="1051986" y="9125897"/>
            <a:ext cx="19050" cy="811050"/>
          </a:xfrm>
          <a:prstGeom prst="line">
            <a:avLst/>
          </a:prstGeom>
          <a:ln w="9525" cap="rnd">
            <a:solidFill>
              <a:srgbClr val="191919"/>
            </a:solidFill>
            <a:prstDash val="solid"/>
            <a:headEnd type="none" w="sm" len="sm"/>
            <a:tailEnd type="oval" w="lg" len="lg"/>
          </a:ln>
        </p:spPr>
      </p:sp>
      <p:sp>
        <p:nvSpPr>
          <p:cNvPr id="8" name="Freeform 8"/>
          <p:cNvSpPr/>
          <p:nvPr/>
        </p:nvSpPr>
        <p:spPr>
          <a:xfrm>
            <a:off x="3892824" y="2938095"/>
            <a:ext cx="11189669" cy="6601905"/>
          </a:xfrm>
          <a:custGeom>
            <a:avLst/>
            <a:gdLst/>
            <a:ahLst/>
            <a:cxnLst/>
            <a:rect l="l" t="t" r="r" b="b"/>
            <a:pathLst>
              <a:path w="11189669" h="6601905">
                <a:moveTo>
                  <a:pt x="0" y="0"/>
                </a:moveTo>
                <a:lnTo>
                  <a:pt x="11189669" y="0"/>
                </a:lnTo>
                <a:lnTo>
                  <a:pt x="11189669" y="6601905"/>
                </a:lnTo>
                <a:lnTo>
                  <a:pt x="0" y="6601905"/>
                </a:lnTo>
                <a:lnTo>
                  <a:pt x="0" y="0"/>
                </a:lnTo>
                <a:close/>
              </a:path>
            </a:pathLst>
          </a:custGeom>
          <a:blipFill>
            <a:blip r:embed="rId1"/>
            <a:stretch>
              <a:fillRect/>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884023" y="1327175"/>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68988"/>
            <a:ext cx="7956234" cy="666750"/>
          </a:xfrm>
          <a:prstGeom prst="rect">
            <a:avLst/>
          </a:prstGeom>
        </p:spPr>
        <p:txBody>
          <a:bodyPr lIns="0" tIns="0" rIns="0" bIns="0" rtlCol="0" anchor="t">
            <a:spAutoFit/>
          </a:bodyPr>
          <a:lstStyle/>
          <a:p>
            <a:pPr algn="l">
              <a:lnSpc>
                <a:spcPts val="5130"/>
              </a:lnSpc>
              <a:spcBef>
                <a:spcPct val="0"/>
              </a:spcBef>
            </a:pPr>
            <a:r>
              <a:rPr lang="en-US" sz="4275">
                <a:solidFill>
                  <a:srgbClr val="A83463"/>
                </a:solidFill>
                <a:latin typeface="Arimo Bold" panose="020B0704020202020204"/>
              </a:rPr>
              <a:t>Màn hình chính</a:t>
            </a:r>
            <a:endParaRPr lang="en-US" sz="4275">
              <a:solidFill>
                <a:srgbClr val="A83463"/>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9" grpId="1"/>
      <p:bldP spid="10" grpId="1"/>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4045647" y="3202618"/>
            <a:ext cx="10196706" cy="6028802"/>
          </a:xfrm>
          <a:custGeom>
            <a:avLst/>
            <a:gdLst/>
            <a:ahLst/>
            <a:cxnLst/>
            <a:rect l="l" t="t" r="r" b="b"/>
            <a:pathLst>
              <a:path w="10196706" h="6028802">
                <a:moveTo>
                  <a:pt x="0" y="0"/>
                </a:moveTo>
                <a:lnTo>
                  <a:pt x="10196706" y="0"/>
                </a:lnTo>
                <a:lnTo>
                  <a:pt x="10196706" y="6028802"/>
                </a:lnTo>
                <a:lnTo>
                  <a:pt x="0" y="6028802"/>
                </a:lnTo>
                <a:lnTo>
                  <a:pt x="0" y="0"/>
                </a:lnTo>
                <a:close/>
              </a:path>
            </a:pathLst>
          </a:custGeom>
          <a:blipFill>
            <a:blip r:embed="rId1"/>
            <a:stretch>
              <a:fillRect/>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922128" y="1241450"/>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8546472"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quản lý nhân viên</a:t>
            </a:r>
            <a:endParaRPr lang="en-US" sz="4075">
              <a:solidFill>
                <a:srgbClr val="A83463"/>
              </a:solidFill>
              <a:latin typeface="Arimo Bold" panose="020B0704020202020204"/>
            </a:endParaRPr>
          </a:p>
        </p:txBody>
      </p:sp>
    </p:spTree>
  </p:cSld>
  <p:clrMapOvr>
    <a:masterClrMapping/>
  </p:clrMapOvr>
  <p:timing>
    <p:tnLst>
      <p:par>
        <p:cTn id="1" dur="indefinite" restart="never" nodeType="tmRoot"/>
      </p:par>
    </p:tnLst>
    <p:bldLst>
      <p:bldP spid="9" grpId="1"/>
      <p:bldP spid="10" grpId="1"/>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3669088" y="3251225"/>
            <a:ext cx="9257616" cy="5473565"/>
          </a:xfrm>
          <a:custGeom>
            <a:avLst/>
            <a:gdLst/>
            <a:ahLst/>
            <a:cxnLst/>
            <a:rect l="l" t="t" r="r" b="b"/>
            <a:pathLst>
              <a:path w="9257616" h="5473565">
                <a:moveTo>
                  <a:pt x="0" y="0"/>
                </a:moveTo>
                <a:lnTo>
                  <a:pt x="9257616" y="0"/>
                </a:lnTo>
                <a:lnTo>
                  <a:pt x="9257616" y="5473565"/>
                </a:lnTo>
                <a:lnTo>
                  <a:pt x="0" y="5473565"/>
                </a:lnTo>
                <a:lnTo>
                  <a:pt x="0" y="0"/>
                </a:lnTo>
                <a:close/>
              </a:path>
            </a:pathLst>
          </a:custGeom>
          <a:blipFill>
            <a:blip r:embed="rId1"/>
            <a:stretch>
              <a:fillRect/>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884023" y="1200862"/>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9642629"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lập phiếu đặt phòng</a:t>
            </a:r>
            <a:endParaRPr lang="en-US" sz="4075">
              <a:solidFill>
                <a:srgbClr val="A83463"/>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bldLst>
      <p:bldP spid="9" grpId="1"/>
      <p:bldP spid="10" grpId="1"/>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1531425" y="3251225"/>
            <a:ext cx="15465453" cy="6007075"/>
          </a:xfrm>
          <a:custGeom>
            <a:avLst/>
            <a:gdLst/>
            <a:ahLst/>
            <a:cxnLst/>
            <a:rect l="l" t="t" r="r" b="b"/>
            <a:pathLst>
              <a:path w="15465453" h="6007075">
                <a:moveTo>
                  <a:pt x="0" y="0"/>
                </a:moveTo>
                <a:lnTo>
                  <a:pt x="15465453" y="0"/>
                </a:lnTo>
                <a:lnTo>
                  <a:pt x="15465453" y="6007075"/>
                </a:lnTo>
                <a:lnTo>
                  <a:pt x="0" y="6007075"/>
                </a:lnTo>
                <a:lnTo>
                  <a:pt x="0" y="0"/>
                </a:lnTo>
                <a:close/>
              </a:path>
            </a:pathLst>
          </a:custGeom>
          <a:blipFill>
            <a:blip r:embed="rId1"/>
            <a:stretch>
              <a:fillRect t="-31143" r="-7231" b="-31393"/>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884023" y="1200862"/>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9642629"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lập phiếu trả phòng</a:t>
            </a:r>
            <a:endParaRPr lang="en-US" sz="4075">
              <a:solidFill>
                <a:srgbClr val="A83463"/>
              </a:solidFill>
              <a:latin typeface="Arimo Bold" panose="020B0704020202020204"/>
            </a:endParaRPr>
          </a:p>
        </p:txBody>
      </p:sp>
    </p:spTree>
  </p:cSld>
  <p:clrMapOvr>
    <a:masterClrMapping/>
  </p:clrMapOvr>
  <p:timing>
    <p:tnLst>
      <p:par>
        <p:cTn id="1" dur="indefinite" restart="never" nodeType="tmRoot"/>
      </p:par>
    </p:tnLst>
    <p:bldLst>
      <p:bldP spid="9" grpId="1"/>
      <p:bldP spid="10" grpId="1"/>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4246793" y="3228557"/>
            <a:ext cx="10719544" cy="6029743"/>
          </a:xfrm>
          <a:custGeom>
            <a:avLst/>
            <a:gdLst/>
            <a:ahLst/>
            <a:cxnLst/>
            <a:rect l="l" t="t" r="r" b="b"/>
            <a:pathLst>
              <a:path w="10719544" h="6029743">
                <a:moveTo>
                  <a:pt x="0" y="0"/>
                </a:moveTo>
                <a:lnTo>
                  <a:pt x="10719544" y="0"/>
                </a:lnTo>
                <a:lnTo>
                  <a:pt x="10719544" y="6029743"/>
                </a:lnTo>
                <a:lnTo>
                  <a:pt x="0" y="6029743"/>
                </a:lnTo>
                <a:lnTo>
                  <a:pt x="0" y="0"/>
                </a:lnTo>
                <a:close/>
              </a:path>
            </a:pathLst>
          </a:custGeom>
          <a:blipFill>
            <a:blip r:embed="rId1"/>
            <a:stretch>
              <a:fillRect/>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922128" y="1241450"/>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9642629"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thanh toán hoá đơn</a:t>
            </a:r>
            <a:endParaRPr lang="en-US" sz="4075">
              <a:solidFill>
                <a:srgbClr val="A83463"/>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9" grpId="1"/>
      <p:bldP spid="10" grpId="1"/>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1531425" y="2917850"/>
            <a:ext cx="14337155" cy="6458800"/>
          </a:xfrm>
          <a:custGeom>
            <a:avLst/>
            <a:gdLst/>
            <a:ahLst/>
            <a:cxnLst/>
            <a:rect l="l" t="t" r="r" b="b"/>
            <a:pathLst>
              <a:path w="14337155" h="6458800">
                <a:moveTo>
                  <a:pt x="0" y="0"/>
                </a:moveTo>
                <a:lnTo>
                  <a:pt x="14337155" y="0"/>
                </a:lnTo>
                <a:lnTo>
                  <a:pt x="14337155" y="6458800"/>
                </a:lnTo>
                <a:lnTo>
                  <a:pt x="0" y="6458800"/>
                </a:lnTo>
                <a:lnTo>
                  <a:pt x="0" y="0"/>
                </a:lnTo>
                <a:close/>
              </a:path>
            </a:pathLst>
          </a:custGeom>
          <a:blipFill>
            <a:blip r:embed="rId1"/>
            <a:stretch>
              <a:fillRect t="-598" r="-1049" b="-31183"/>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902548" y="1241450"/>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9642629"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tra cứu hoá đơn</a:t>
            </a:r>
            <a:endParaRPr lang="en-US" sz="4075">
              <a:solidFill>
                <a:srgbClr val="A83463"/>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9" grpId="1"/>
      <p:bldP spid="10" grpId="1"/>
      <p:bldP spid="11"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1531425" y="3279800"/>
            <a:ext cx="14920624" cy="5978500"/>
          </a:xfrm>
          <a:custGeom>
            <a:avLst/>
            <a:gdLst/>
            <a:ahLst/>
            <a:cxnLst/>
            <a:rect l="l" t="t" r="r" b="b"/>
            <a:pathLst>
              <a:path w="14920624" h="5978500">
                <a:moveTo>
                  <a:pt x="0" y="0"/>
                </a:moveTo>
                <a:lnTo>
                  <a:pt x="14920624" y="0"/>
                </a:lnTo>
                <a:lnTo>
                  <a:pt x="14920624" y="5978500"/>
                </a:lnTo>
                <a:lnTo>
                  <a:pt x="0" y="5978500"/>
                </a:lnTo>
                <a:lnTo>
                  <a:pt x="0" y="0"/>
                </a:lnTo>
                <a:close/>
              </a:path>
            </a:pathLst>
          </a:custGeom>
          <a:blipFill>
            <a:blip r:embed="rId1"/>
            <a:stretch>
              <a:fillRect t="-5697" r="-365" b="-35200"/>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867146" y="1327175"/>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9642629"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tra cứu nhân viên</a:t>
            </a:r>
            <a:endParaRPr lang="en-US" sz="4075">
              <a:solidFill>
                <a:srgbClr val="A83463"/>
              </a:solidFill>
              <a:latin typeface="Arimo Bold" panose="020B0704020202020204"/>
            </a:endParaRPr>
          </a:p>
        </p:txBody>
      </p:sp>
    </p:spTree>
  </p:cSld>
  <p:clrMapOvr>
    <a:masterClrMapping/>
  </p:clrMapOvr>
  <p:timing>
    <p:tnLst>
      <p:par>
        <p:cTn id="1" dur="indefinite" restart="never" nodeType="tmRoot"/>
      </p:par>
    </p:tnLst>
    <p:bldLst>
      <p:bldP spid="9" grpId="1"/>
      <p:bldP spid="11" grpId="1"/>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rot="4034">
            <a:off x="1028169" y="9491316"/>
            <a:ext cx="16231661" cy="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TextBox 8"/>
          <p:cNvSpPr txBox="1"/>
          <p:nvPr/>
        </p:nvSpPr>
        <p:spPr>
          <a:xfrm>
            <a:off x="1531425" y="1146200"/>
            <a:ext cx="15238950" cy="1857375"/>
          </a:xfrm>
          <a:prstGeom prst="rect">
            <a:avLst/>
          </a:prstGeom>
        </p:spPr>
        <p:txBody>
          <a:bodyPr lIns="0" tIns="0" rIns="0" bIns="0" rtlCol="0" anchor="t">
            <a:spAutoFit/>
          </a:bodyPr>
          <a:lstStyle/>
          <a:p>
            <a:pPr>
              <a:lnSpc>
                <a:spcPts val="7200"/>
              </a:lnSpc>
            </a:pPr>
            <a:r>
              <a:rPr lang="en-US" sz="6000">
                <a:solidFill>
                  <a:srgbClr val="191919"/>
                </a:solidFill>
                <a:latin typeface="Arimo Bold" panose="020B0704020202020204"/>
              </a:rPr>
              <a:t>Nội dung chính</a:t>
            </a:r>
            <a:endParaRPr lang="en-US" sz="6000">
              <a:solidFill>
                <a:srgbClr val="191919"/>
              </a:solidFill>
              <a:latin typeface="Arimo Bold" panose="020B0704020202020204"/>
            </a:endParaRPr>
          </a:p>
          <a:p>
            <a:pPr algn="l">
              <a:lnSpc>
                <a:spcPts val="7200"/>
              </a:lnSpc>
            </a:pPr>
          </a:p>
        </p:txBody>
      </p:sp>
      <p:sp>
        <p:nvSpPr>
          <p:cNvPr id="9" name="Freeform 9"/>
          <p:cNvSpPr/>
          <p:nvPr/>
        </p:nvSpPr>
        <p:spPr>
          <a:xfrm>
            <a:off x="8213137" y="1720247"/>
            <a:ext cx="9027638" cy="6856031"/>
          </a:xfrm>
          <a:custGeom>
            <a:avLst/>
            <a:gdLst/>
            <a:ahLst/>
            <a:cxnLst/>
            <a:rect l="l" t="t" r="r" b="b"/>
            <a:pathLst>
              <a:path w="9027638" h="6856031">
                <a:moveTo>
                  <a:pt x="0" y="0"/>
                </a:moveTo>
                <a:lnTo>
                  <a:pt x="9027638" y="0"/>
                </a:lnTo>
                <a:lnTo>
                  <a:pt x="9027638" y="6856031"/>
                </a:lnTo>
                <a:lnTo>
                  <a:pt x="0" y="6856031"/>
                </a:lnTo>
                <a:lnTo>
                  <a:pt x="0" y="0"/>
                </a:lnTo>
                <a:close/>
              </a:path>
            </a:pathLst>
          </a:custGeom>
          <a:blipFill>
            <a:blip r:embed="rId1"/>
            <a:stretch>
              <a:fillRect t="-15837" b="-15837"/>
            </a:stretch>
          </a:blipFill>
        </p:spPr>
      </p:sp>
      <p:sp>
        <p:nvSpPr>
          <p:cNvPr id="10" name="Freeform 10"/>
          <p:cNvSpPr/>
          <p:nvPr/>
        </p:nvSpPr>
        <p:spPr>
          <a:xfrm>
            <a:off x="14048228" y="187317"/>
            <a:ext cx="2980426" cy="1404071"/>
          </a:xfrm>
          <a:custGeom>
            <a:avLst/>
            <a:gdLst/>
            <a:ahLst/>
            <a:cxnLst/>
            <a:rect l="l" t="t" r="r" b="b"/>
            <a:pathLst>
              <a:path w="2980426" h="1404071">
                <a:moveTo>
                  <a:pt x="0" y="0"/>
                </a:moveTo>
                <a:lnTo>
                  <a:pt x="2980425" y="0"/>
                </a:lnTo>
                <a:lnTo>
                  <a:pt x="2980425" y="1404071"/>
                </a:lnTo>
                <a:lnTo>
                  <a:pt x="0" y="1404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531620" y="3169920"/>
            <a:ext cx="6195695" cy="6250940"/>
          </a:xfrm>
          <a:prstGeom prst="rect">
            <a:avLst/>
          </a:prstGeom>
        </p:spPr>
        <p:txBody>
          <a:bodyPr lIns="0" tIns="0" rIns="0" bIns="0" rtlCol="0" anchor="t">
            <a:noAutofit/>
          </a:bodyPr>
          <a:lstStyle/>
          <a:p>
            <a:pPr>
              <a:lnSpc>
                <a:spcPts val="7280"/>
              </a:lnSpc>
              <a:spcBef>
                <a:spcPct val="0"/>
              </a:spcBef>
            </a:pPr>
            <a:r>
              <a:rPr lang="en-US" sz="6065">
                <a:solidFill>
                  <a:srgbClr val="191919"/>
                </a:solidFill>
                <a:latin typeface="Arimo Bold" panose="020B0704020202020204"/>
              </a:rPr>
              <a:t>1. Giới thiệu</a:t>
            </a:r>
            <a:endParaRPr lang="en-US" sz="6065">
              <a:solidFill>
                <a:srgbClr val="191919"/>
              </a:solidFill>
              <a:latin typeface="Arimo Bold" panose="020B0704020202020204"/>
            </a:endParaRPr>
          </a:p>
          <a:p>
            <a:pPr>
              <a:lnSpc>
                <a:spcPts val="7280"/>
              </a:lnSpc>
              <a:spcBef>
                <a:spcPct val="0"/>
              </a:spcBef>
            </a:pPr>
            <a:r>
              <a:rPr lang="en-US" sz="6065">
                <a:solidFill>
                  <a:srgbClr val="191919"/>
                </a:solidFill>
                <a:latin typeface="Arimo Bold" panose="020B0704020202020204"/>
              </a:rPr>
              <a:t>2. Phân tích</a:t>
            </a:r>
            <a:endParaRPr lang="en-US" sz="6065">
              <a:solidFill>
                <a:srgbClr val="191919"/>
              </a:solidFill>
              <a:latin typeface="Arimo Bold" panose="020B0704020202020204"/>
            </a:endParaRPr>
          </a:p>
          <a:p>
            <a:pPr>
              <a:lnSpc>
                <a:spcPts val="7280"/>
              </a:lnSpc>
              <a:spcBef>
                <a:spcPct val="0"/>
              </a:spcBef>
            </a:pPr>
            <a:r>
              <a:rPr lang="en-US" sz="6065">
                <a:solidFill>
                  <a:srgbClr val="191919"/>
                </a:solidFill>
                <a:latin typeface="Arimo Bold" panose="020B0704020202020204"/>
              </a:rPr>
              <a:t>3. Thiết kế</a:t>
            </a:r>
            <a:endParaRPr lang="en-US" sz="6065">
              <a:solidFill>
                <a:srgbClr val="191919"/>
              </a:solidFill>
              <a:latin typeface="Arimo Bold" panose="020B0704020202020204"/>
            </a:endParaRPr>
          </a:p>
          <a:p>
            <a:pPr>
              <a:lnSpc>
                <a:spcPts val="7280"/>
              </a:lnSpc>
              <a:spcBef>
                <a:spcPct val="0"/>
              </a:spcBef>
            </a:pPr>
            <a:r>
              <a:rPr lang="en-US" sz="6065">
                <a:solidFill>
                  <a:srgbClr val="191919"/>
                </a:solidFill>
                <a:latin typeface="Arimo Bold" panose="020B0704020202020204"/>
              </a:rPr>
              <a:t>4. Hiện thực</a:t>
            </a:r>
            <a:endParaRPr lang="en-US" sz="6065">
              <a:solidFill>
                <a:srgbClr val="191919"/>
              </a:solidFill>
              <a:latin typeface="Arimo Bold" panose="020B0704020202020204"/>
            </a:endParaRPr>
          </a:p>
          <a:p>
            <a:pPr>
              <a:lnSpc>
                <a:spcPts val="7280"/>
              </a:lnSpc>
              <a:spcBef>
                <a:spcPct val="0"/>
              </a:spcBef>
            </a:pPr>
            <a:r>
              <a:rPr lang="en-US" sz="6065">
                <a:solidFill>
                  <a:srgbClr val="191919"/>
                </a:solidFill>
                <a:latin typeface="Arimo Bold" panose="020B0704020202020204"/>
              </a:rPr>
              <a:t>5. Kiểm thử</a:t>
            </a:r>
            <a:endParaRPr lang="en-US" sz="6065">
              <a:solidFill>
                <a:srgbClr val="191919"/>
              </a:solidFill>
              <a:latin typeface="Arimo Bold" panose="020B0704020202020204"/>
            </a:endParaRPr>
          </a:p>
          <a:p>
            <a:pPr>
              <a:lnSpc>
                <a:spcPts val="7280"/>
              </a:lnSpc>
              <a:spcBef>
                <a:spcPct val="0"/>
              </a:spcBef>
            </a:pPr>
            <a:r>
              <a:rPr lang="en-US" sz="6065">
                <a:solidFill>
                  <a:srgbClr val="191919"/>
                </a:solidFill>
                <a:latin typeface="Arimo Bold" panose="020B0704020202020204"/>
              </a:rPr>
              <a:t>6. Khởi nghiệp</a:t>
            </a:r>
            <a:endParaRPr lang="en-US" sz="6065">
              <a:solidFill>
                <a:srgbClr val="191919"/>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3508822" y="3022486"/>
            <a:ext cx="11832669" cy="6280951"/>
          </a:xfrm>
          <a:custGeom>
            <a:avLst/>
            <a:gdLst/>
            <a:ahLst/>
            <a:cxnLst/>
            <a:rect l="l" t="t" r="r" b="b"/>
            <a:pathLst>
              <a:path w="11832669" h="6280951">
                <a:moveTo>
                  <a:pt x="0" y="0"/>
                </a:moveTo>
                <a:lnTo>
                  <a:pt x="11832669" y="0"/>
                </a:lnTo>
                <a:lnTo>
                  <a:pt x="11832669" y="6280952"/>
                </a:lnTo>
                <a:lnTo>
                  <a:pt x="0" y="6280952"/>
                </a:lnTo>
                <a:lnTo>
                  <a:pt x="0" y="0"/>
                </a:lnTo>
                <a:close/>
              </a:path>
            </a:pathLst>
          </a:custGeom>
          <a:blipFill>
            <a:blip r:embed="rId1"/>
            <a:stretch>
              <a:fillRect t="-2984" b="-2984"/>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922128" y="1241450"/>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12804620"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thống kê doanh thu theo ngày</a:t>
            </a:r>
            <a:endParaRPr lang="en-US" sz="4075">
              <a:solidFill>
                <a:srgbClr val="A83463"/>
              </a:solidFill>
              <a:latin typeface="Arimo Bold" panose="020B0704020202020204"/>
            </a:endParaRPr>
          </a:p>
        </p:txBody>
      </p:sp>
    </p:spTree>
  </p:cSld>
  <p:clrMapOvr>
    <a:masterClrMapping/>
  </p:clrMapOvr>
  <p:timing>
    <p:tnLst>
      <p:par>
        <p:cTn id="1" dur="indefinite" restart="never" nodeType="tmRoot"/>
      </p:par>
    </p:tnLst>
    <p:bldLst>
      <p:bldP spid="9" grpId="1"/>
      <p:bldP spid="10" grpId="1"/>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3202873" y="3108706"/>
            <a:ext cx="11882254" cy="6216625"/>
          </a:xfrm>
          <a:custGeom>
            <a:avLst/>
            <a:gdLst/>
            <a:ahLst/>
            <a:cxnLst/>
            <a:rect l="l" t="t" r="r" b="b"/>
            <a:pathLst>
              <a:path w="11882254" h="6216625">
                <a:moveTo>
                  <a:pt x="0" y="0"/>
                </a:moveTo>
                <a:lnTo>
                  <a:pt x="11882254" y="0"/>
                </a:lnTo>
                <a:lnTo>
                  <a:pt x="11882254" y="6216625"/>
                </a:lnTo>
                <a:lnTo>
                  <a:pt x="0" y="6216625"/>
                </a:lnTo>
                <a:lnTo>
                  <a:pt x="0" y="0"/>
                </a:lnTo>
                <a:close/>
              </a:path>
            </a:pathLst>
          </a:custGeom>
          <a:blipFill>
            <a:blip r:embed="rId1"/>
            <a:stretch>
              <a:fillRect t="-3757" b="-3757"/>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884023" y="1241450"/>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12804620"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thống kê dịch vụ ưa thích</a:t>
            </a:r>
            <a:endParaRPr lang="en-US" sz="4075">
              <a:solidFill>
                <a:srgbClr val="A83463"/>
              </a:solidFill>
              <a:latin typeface="Arimo Bold" panose="020B0704020202020204"/>
            </a:endParaRPr>
          </a:p>
        </p:txBody>
      </p:sp>
    </p:spTree>
  </p:cSld>
  <p:clrMapOvr>
    <a:masterClrMapping/>
  </p:clrMapOvr>
  <p:timing>
    <p:tnLst>
      <p:par>
        <p:cTn id="1" dur="indefinite" restart="never" nodeType="tmRoot"/>
      </p:par>
    </p:tnLst>
    <p:bldLst>
      <p:bldP spid="9" grpId="1"/>
      <p:bldP spid="11" grpId="1"/>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3481880" y="3127400"/>
            <a:ext cx="11818764" cy="6248941"/>
          </a:xfrm>
          <a:custGeom>
            <a:avLst/>
            <a:gdLst/>
            <a:ahLst/>
            <a:cxnLst/>
            <a:rect l="l" t="t" r="r" b="b"/>
            <a:pathLst>
              <a:path w="11818764" h="6248941">
                <a:moveTo>
                  <a:pt x="0" y="0"/>
                </a:moveTo>
                <a:lnTo>
                  <a:pt x="11818764" y="0"/>
                </a:lnTo>
                <a:lnTo>
                  <a:pt x="11818764" y="6248941"/>
                </a:lnTo>
                <a:lnTo>
                  <a:pt x="0" y="6248941"/>
                </a:lnTo>
                <a:lnTo>
                  <a:pt x="0" y="0"/>
                </a:lnTo>
                <a:close/>
              </a:path>
            </a:pathLst>
          </a:custGeom>
          <a:blipFill>
            <a:blip r:embed="rId1"/>
            <a:stretch>
              <a:fillRect t="-3193" b="-3193"/>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4. Hiện thực</a:t>
            </a:r>
            <a:endParaRPr lang="en-US" sz="6000">
              <a:solidFill>
                <a:srgbClr val="191919"/>
              </a:solidFill>
              <a:latin typeface="Arimo Bold" panose="020B0704020202020204"/>
            </a:endParaRPr>
          </a:p>
        </p:txBody>
      </p:sp>
      <p:sp>
        <p:nvSpPr>
          <p:cNvPr id="10" name="TextBox 10"/>
          <p:cNvSpPr txBox="1"/>
          <p:nvPr/>
        </p:nvSpPr>
        <p:spPr>
          <a:xfrm>
            <a:off x="8922128" y="1241450"/>
            <a:ext cx="8356752"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Một số giao diện màn hình </a:t>
            </a:r>
            <a:endParaRPr lang="en-US" sz="4875">
              <a:solidFill>
                <a:srgbClr val="A83463"/>
              </a:solidFill>
              <a:latin typeface="Arimo Bold" panose="020B0704020202020204"/>
            </a:endParaRPr>
          </a:p>
        </p:txBody>
      </p:sp>
      <p:sp>
        <p:nvSpPr>
          <p:cNvPr id="11" name="TextBox 11"/>
          <p:cNvSpPr txBox="1"/>
          <p:nvPr/>
        </p:nvSpPr>
        <p:spPr>
          <a:xfrm>
            <a:off x="1531425" y="2279675"/>
            <a:ext cx="12804620"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Màn hình thống kê khách hàng tiềm năng</a:t>
            </a:r>
            <a:endParaRPr lang="en-US" sz="4075">
              <a:solidFill>
                <a:srgbClr val="A83463"/>
              </a:solidFill>
              <a:latin typeface="Arimo Bold" panose="020B0704020202020204"/>
            </a:endParaRPr>
          </a:p>
        </p:txBody>
      </p:sp>
    </p:spTree>
  </p:cSld>
  <p:clrMapOvr>
    <a:masterClrMapping/>
  </p:clrMapOvr>
  <p:timing>
    <p:tnLst>
      <p:par>
        <p:cTn id="1" dur="indefinite" restart="never" nodeType="tmRoot"/>
      </p:par>
    </p:tnLst>
    <p:bldLst>
      <p:bldP spid="9" grpId="1"/>
      <p:bldP spid="10" grpId="1"/>
      <p:bldP spid="11"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2859620" y="3019495"/>
            <a:ext cx="5291230" cy="6355075"/>
          </a:xfrm>
          <a:custGeom>
            <a:avLst/>
            <a:gdLst/>
            <a:ahLst/>
            <a:cxnLst/>
            <a:rect l="l" t="t" r="r" b="b"/>
            <a:pathLst>
              <a:path w="5291230" h="6355075">
                <a:moveTo>
                  <a:pt x="0" y="0"/>
                </a:moveTo>
                <a:lnTo>
                  <a:pt x="5291230" y="0"/>
                </a:lnTo>
                <a:lnTo>
                  <a:pt x="5291230" y="6355075"/>
                </a:lnTo>
                <a:lnTo>
                  <a:pt x="0" y="6355075"/>
                </a:lnTo>
                <a:lnTo>
                  <a:pt x="0" y="0"/>
                </a:lnTo>
                <a:close/>
              </a:path>
            </a:pathLst>
          </a:custGeom>
          <a:blipFill>
            <a:blip r:embed="rId1"/>
            <a:stretch>
              <a:fillRect/>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5. Kiểm thử</a:t>
            </a:r>
            <a:endParaRPr lang="en-US" sz="6000">
              <a:solidFill>
                <a:srgbClr val="191919"/>
              </a:solidFill>
              <a:latin typeface="Arimo Bold" panose="020B0704020202020204"/>
            </a:endParaRPr>
          </a:p>
        </p:txBody>
      </p:sp>
      <p:sp>
        <p:nvSpPr>
          <p:cNvPr id="10" name="TextBox 10"/>
          <p:cNvSpPr txBox="1"/>
          <p:nvPr/>
        </p:nvSpPr>
        <p:spPr>
          <a:xfrm>
            <a:off x="1531425" y="2279675"/>
            <a:ext cx="12804620"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Danh sách các tình huống kiểm thử</a:t>
            </a:r>
            <a:endParaRPr lang="en-US" sz="4075">
              <a:solidFill>
                <a:srgbClr val="A83463"/>
              </a:solidFill>
              <a:latin typeface="Arimo Bold" panose="020B0704020202020204"/>
            </a:endParaRPr>
          </a:p>
        </p:txBody>
      </p:sp>
      <p:sp>
        <p:nvSpPr>
          <p:cNvPr id="11" name="Freeform 11"/>
          <p:cNvSpPr/>
          <p:nvPr/>
        </p:nvSpPr>
        <p:spPr>
          <a:xfrm>
            <a:off x="10163675" y="2970800"/>
            <a:ext cx="5059514" cy="6287500"/>
          </a:xfrm>
          <a:custGeom>
            <a:avLst/>
            <a:gdLst/>
            <a:ahLst/>
            <a:cxnLst/>
            <a:rect l="l" t="t" r="r" b="b"/>
            <a:pathLst>
              <a:path w="5059514" h="6287500">
                <a:moveTo>
                  <a:pt x="0" y="0"/>
                </a:moveTo>
                <a:lnTo>
                  <a:pt x="5059514" y="0"/>
                </a:lnTo>
                <a:lnTo>
                  <a:pt x="5059514" y="6287500"/>
                </a:lnTo>
                <a:lnTo>
                  <a:pt x="0" y="6287500"/>
                </a:lnTo>
                <a:lnTo>
                  <a:pt x="0" y="0"/>
                </a:lnTo>
                <a:close/>
              </a:path>
            </a:pathLst>
          </a:custGeom>
          <a:blipFill>
            <a:blip r:embed="rId2"/>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in)">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3578284" y="3251225"/>
            <a:ext cx="4545170" cy="5755279"/>
          </a:xfrm>
          <a:custGeom>
            <a:avLst/>
            <a:gdLst/>
            <a:ahLst/>
            <a:cxnLst/>
            <a:rect l="l" t="t" r="r" b="b"/>
            <a:pathLst>
              <a:path w="4545170" h="5755279">
                <a:moveTo>
                  <a:pt x="0" y="0"/>
                </a:moveTo>
                <a:lnTo>
                  <a:pt x="4545170" y="0"/>
                </a:lnTo>
                <a:lnTo>
                  <a:pt x="4545170" y="5755279"/>
                </a:lnTo>
                <a:lnTo>
                  <a:pt x="0" y="5755279"/>
                </a:lnTo>
                <a:lnTo>
                  <a:pt x="0" y="0"/>
                </a:lnTo>
                <a:close/>
              </a:path>
            </a:pathLst>
          </a:custGeom>
          <a:blipFill>
            <a:blip r:embed="rId1"/>
            <a:stretch>
              <a:fillRect/>
            </a:stretch>
          </a:blipFill>
        </p:spPr>
      </p:sp>
      <p:sp>
        <p:nvSpPr>
          <p:cNvPr id="9" name="Freeform 9"/>
          <p:cNvSpPr/>
          <p:nvPr/>
        </p:nvSpPr>
        <p:spPr>
          <a:xfrm>
            <a:off x="9348032" y="3371325"/>
            <a:ext cx="4611911" cy="5635179"/>
          </a:xfrm>
          <a:custGeom>
            <a:avLst/>
            <a:gdLst/>
            <a:ahLst/>
            <a:cxnLst/>
            <a:rect l="l" t="t" r="r" b="b"/>
            <a:pathLst>
              <a:path w="4611911" h="5635179">
                <a:moveTo>
                  <a:pt x="0" y="0"/>
                </a:moveTo>
                <a:lnTo>
                  <a:pt x="4611911" y="0"/>
                </a:lnTo>
                <a:lnTo>
                  <a:pt x="4611911" y="5635179"/>
                </a:lnTo>
                <a:lnTo>
                  <a:pt x="0" y="5635179"/>
                </a:lnTo>
                <a:lnTo>
                  <a:pt x="0" y="0"/>
                </a:lnTo>
                <a:close/>
              </a:path>
            </a:pathLst>
          </a:custGeom>
          <a:blipFill>
            <a:blip r:embed="rId2"/>
            <a:stretch>
              <a:fillRect/>
            </a:stretch>
          </a:blipFill>
        </p:spPr>
      </p:sp>
      <p:sp>
        <p:nvSpPr>
          <p:cNvPr id="10" name="TextBox 10"/>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5. Kiểm thử</a:t>
            </a:r>
            <a:endParaRPr lang="en-US" sz="6000">
              <a:solidFill>
                <a:srgbClr val="191919"/>
              </a:solidFill>
              <a:latin typeface="Arimo Bold" panose="020B0704020202020204"/>
            </a:endParaRPr>
          </a:p>
        </p:txBody>
      </p:sp>
      <p:sp>
        <p:nvSpPr>
          <p:cNvPr id="11" name="TextBox 11"/>
          <p:cNvSpPr txBox="1"/>
          <p:nvPr/>
        </p:nvSpPr>
        <p:spPr>
          <a:xfrm>
            <a:off x="1531425" y="2279675"/>
            <a:ext cx="12804620"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Danh sách các tình huống kiểm thử</a:t>
            </a:r>
            <a:endParaRPr lang="en-US" sz="4875">
              <a:solidFill>
                <a:srgbClr val="A83463"/>
              </a:solidFill>
              <a:latin typeface="Arimo Bold" panose="020B07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3773774" y="3251225"/>
            <a:ext cx="4249031" cy="5453913"/>
          </a:xfrm>
          <a:custGeom>
            <a:avLst/>
            <a:gdLst/>
            <a:ahLst/>
            <a:cxnLst/>
            <a:rect l="l" t="t" r="r" b="b"/>
            <a:pathLst>
              <a:path w="4249031" h="5453913">
                <a:moveTo>
                  <a:pt x="0" y="0"/>
                </a:moveTo>
                <a:lnTo>
                  <a:pt x="4249031" y="0"/>
                </a:lnTo>
                <a:lnTo>
                  <a:pt x="4249031" y="5453913"/>
                </a:lnTo>
                <a:lnTo>
                  <a:pt x="0" y="5453913"/>
                </a:lnTo>
                <a:lnTo>
                  <a:pt x="0" y="0"/>
                </a:lnTo>
                <a:close/>
              </a:path>
            </a:pathLst>
          </a:custGeom>
          <a:blipFill>
            <a:blip r:embed="rId1"/>
            <a:stretch>
              <a:fillRect/>
            </a:stretch>
          </a:blipFill>
        </p:spPr>
      </p:sp>
      <p:sp>
        <p:nvSpPr>
          <p:cNvPr id="9" name="Freeform 9"/>
          <p:cNvSpPr/>
          <p:nvPr/>
        </p:nvSpPr>
        <p:spPr>
          <a:xfrm>
            <a:off x="10468556" y="3251225"/>
            <a:ext cx="4321708" cy="5453913"/>
          </a:xfrm>
          <a:custGeom>
            <a:avLst/>
            <a:gdLst/>
            <a:ahLst/>
            <a:cxnLst/>
            <a:rect l="l" t="t" r="r" b="b"/>
            <a:pathLst>
              <a:path w="4321708" h="5453913">
                <a:moveTo>
                  <a:pt x="0" y="0"/>
                </a:moveTo>
                <a:lnTo>
                  <a:pt x="4321708" y="0"/>
                </a:lnTo>
                <a:lnTo>
                  <a:pt x="4321708" y="5453913"/>
                </a:lnTo>
                <a:lnTo>
                  <a:pt x="0" y="5453913"/>
                </a:lnTo>
                <a:lnTo>
                  <a:pt x="0" y="0"/>
                </a:lnTo>
                <a:close/>
              </a:path>
            </a:pathLst>
          </a:custGeom>
          <a:blipFill>
            <a:blip r:embed="rId2"/>
            <a:stretch>
              <a:fillRect/>
            </a:stretch>
          </a:blipFill>
        </p:spPr>
      </p:sp>
      <p:sp>
        <p:nvSpPr>
          <p:cNvPr id="10" name="TextBox 10"/>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5. Kiểm thử</a:t>
            </a:r>
            <a:endParaRPr lang="en-US" sz="6000">
              <a:solidFill>
                <a:srgbClr val="191919"/>
              </a:solidFill>
              <a:latin typeface="Arimo Bold" panose="020B0704020202020204"/>
            </a:endParaRPr>
          </a:p>
        </p:txBody>
      </p:sp>
      <p:sp>
        <p:nvSpPr>
          <p:cNvPr id="11" name="TextBox 11"/>
          <p:cNvSpPr txBox="1"/>
          <p:nvPr/>
        </p:nvSpPr>
        <p:spPr>
          <a:xfrm>
            <a:off x="1531425" y="2279675"/>
            <a:ext cx="12804620"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Danh sách các tình huống kiểm thử</a:t>
            </a:r>
            <a:endParaRPr lang="en-US" sz="4875">
              <a:solidFill>
                <a:srgbClr val="A83463"/>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bldLst>
      <p:bldP spid="10" grpId="1"/>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3087649" y="3501511"/>
            <a:ext cx="12112702" cy="5756789"/>
          </a:xfrm>
          <a:custGeom>
            <a:avLst/>
            <a:gdLst/>
            <a:ahLst/>
            <a:cxnLst/>
            <a:rect l="l" t="t" r="r" b="b"/>
            <a:pathLst>
              <a:path w="12112702" h="5756789">
                <a:moveTo>
                  <a:pt x="0" y="0"/>
                </a:moveTo>
                <a:lnTo>
                  <a:pt x="12112702" y="0"/>
                </a:lnTo>
                <a:lnTo>
                  <a:pt x="12112702" y="5756789"/>
                </a:lnTo>
                <a:lnTo>
                  <a:pt x="0" y="5756789"/>
                </a:lnTo>
                <a:lnTo>
                  <a:pt x="0" y="0"/>
                </a:lnTo>
                <a:close/>
              </a:path>
            </a:pathLst>
          </a:custGeom>
          <a:blipFill>
            <a:blip r:embed="rId1"/>
            <a:stretch>
              <a:fillRect/>
            </a:stretch>
          </a:blipFill>
        </p:spPr>
      </p:sp>
      <p:sp>
        <p:nvSpPr>
          <p:cNvPr id="9" name="TextBox 9"/>
          <p:cNvSpPr txBox="1"/>
          <p:nvPr/>
        </p:nvSpPr>
        <p:spPr>
          <a:xfrm>
            <a:off x="1531425" y="1146200"/>
            <a:ext cx="4927420"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5. Kiểm thử</a:t>
            </a:r>
            <a:endParaRPr lang="en-US" sz="6000">
              <a:solidFill>
                <a:srgbClr val="191919"/>
              </a:solidFill>
              <a:latin typeface="Arimo Bold" panose="020B0704020202020204"/>
            </a:endParaRPr>
          </a:p>
        </p:txBody>
      </p:sp>
      <p:sp>
        <p:nvSpPr>
          <p:cNvPr id="10" name="TextBox 10"/>
          <p:cNvSpPr txBox="1"/>
          <p:nvPr/>
        </p:nvSpPr>
        <p:spPr>
          <a:xfrm>
            <a:off x="1531425" y="2279675"/>
            <a:ext cx="12804620"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Báo cáo kết quả test</a:t>
            </a:r>
            <a:endParaRPr lang="en-US" sz="4875">
              <a:solidFill>
                <a:srgbClr val="A83463"/>
              </a:solidFill>
              <a:latin typeface="Arimo Bold" panose="020B0704020202020204"/>
            </a:endParaRPr>
          </a:p>
        </p:txBody>
      </p:sp>
    </p:spTree>
  </p:cSld>
  <p:clrMapOvr>
    <a:masterClrMapping/>
  </p:clrMapOvr>
  <p:timing>
    <p:tnLst>
      <p:par>
        <p:cTn id="1" dur="indefinite" restart="never" nodeType="tmRoot"/>
      </p:par>
    </p:tnLst>
    <p:bldLst>
      <p:bldP spid="9" grpId="1"/>
      <p:bldP spid="10"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TextBox 8"/>
          <p:cNvSpPr txBox="1"/>
          <p:nvPr/>
        </p:nvSpPr>
        <p:spPr>
          <a:xfrm>
            <a:off x="1531425" y="1146200"/>
            <a:ext cx="5201459"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6. Khởi ngiệp</a:t>
            </a:r>
            <a:endParaRPr lang="en-US" sz="6000">
              <a:solidFill>
                <a:srgbClr val="191919"/>
              </a:solidFill>
              <a:latin typeface="Arimo Bold" panose="020B0704020202020204"/>
            </a:endParaRPr>
          </a:p>
        </p:txBody>
      </p:sp>
      <p:sp>
        <p:nvSpPr>
          <p:cNvPr id="9" name="TextBox 9"/>
          <p:cNvSpPr txBox="1"/>
          <p:nvPr/>
        </p:nvSpPr>
        <p:spPr>
          <a:xfrm>
            <a:off x="1531425" y="2279675"/>
            <a:ext cx="12804620"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Giới thiệu chung về công ty</a:t>
            </a:r>
            <a:endParaRPr lang="en-US" sz="4875">
              <a:solidFill>
                <a:srgbClr val="A83463"/>
              </a:solidFill>
              <a:latin typeface="Arimo Bold" panose="020B0704020202020204"/>
            </a:endParaRPr>
          </a:p>
        </p:txBody>
      </p:sp>
      <p:sp>
        <p:nvSpPr>
          <p:cNvPr id="10" name="AutoShape 10"/>
          <p:cNvSpPr/>
          <p:nvPr/>
        </p:nvSpPr>
        <p:spPr>
          <a:xfrm>
            <a:off x="6429287" y="4749935"/>
            <a:ext cx="0" cy="4221020"/>
          </a:xfrm>
          <a:prstGeom prst="line">
            <a:avLst/>
          </a:prstGeom>
          <a:ln w="19050" cap="rnd">
            <a:solidFill>
              <a:srgbClr val="A83463"/>
            </a:solidFill>
            <a:prstDash val="solid"/>
            <a:headEnd type="none" w="sm" len="sm"/>
            <a:tailEnd type="none" w="sm" len="sm"/>
          </a:ln>
        </p:spPr>
      </p:sp>
      <p:sp>
        <p:nvSpPr>
          <p:cNvPr id="11" name="AutoShape 11"/>
          <p:cNvSpPr/>
          <p:nvPr/>
        </p:nvSpPr>
        <p:spPr>
          <a:xfrm>
            <a:off x="12020311" y="4749935"/>
            <a:ext cx="0" cy="4221020"/>
          </a:xfrm>
          <a:prstGeom prst="line">
            <a:avLst/>
          </a:prstGeom>
          <a:ln w="19050" cap="rnd">
            <a:solidFill>
              <a:srgbClr val="A83463"/>
            </a:solidFill>
            <a:prstDash val="solid"/>
            <a:headEnd type="none" w="sm" len="sm"/>
            <a:tailEnd type="none" w="sm" len="sm"/>
          </a:ln>
        </p:spPr>
      </p:sp>
      <p:sp>
        <p:nvSpPr>
          <p:cNvPr id="12" name="TextBox 12"/>
          <p:cNvSpPr txBox="1"/>
          <p:nvPr/>
        </p:nvSpPr>
        <p:spPr>
          <a:xfrm>
            <a:off x="2098803" y="3567193"/>
            <a:ext cx="4330484" cy="628650"/>
          </a:xfrm>
          <a:prstGeom prst="rect">
            <a:avLst/>
          </a:prstGeom>
        </p:spPr>
        <p:txBody>
          <a:bodyPr lIns="0" tIns="0" rIns="0" bIns="0" rtlCol="0" anchor="t">
            <a:spAutoFit/>
          </a:bodyPr>
          <a:lstStyle/>
          <a:p>
            <a:pPr algn="l">
              <a:lnSpc>
                <a:spcPts val="4770"/>
              </a:lnSpc>
              <a:spcBef>
                <a:spcPct val="0"/>
              </a:spcBef>
            </a:pPr>
            <a:r>
              <a:rPr lang="en-US" sz="3975">
                <a:solidFill>
                  <a:srgbClr val="316AAF"/>
                </a:solidFill>
                <a:latin typeface="Arimo Bold" panose="020B0704020202020204"/>
              </a:rPr>
              <a:t>Tên công ty </a:t>
            </a:r>
            <a:endParaRPr lang="en-US" sz="3975">
              <a:solidFill>
                <a:srgbClr val="316AAF"/>
              </a:solidFill>
              <a:latin typeface="Arimo Bold" panose="020B0704020202020204"/>
            </a:endParaRPr>
          </a:p>
        </p:txBody>
      </p:sp>
      <p:sp>
        <p:nvSpPr>
          <p:cNvPr id="13" name="TextBox 13"/>
          <p:cNvSpPr txBox="1"/>
          <p:nvPr/>
        </p:nvSpPr>
        <p:spPr>
          <a:xfrm>
            <a:off x="6652019" y="3567193"/>
            <a:ext cx="4983962" cy="628650"/>
          </a:xfrm>
          <a:prstGeom prst="rect">
            <a:avLst/>
          </a:prstGeom>
        </p:spPr>
        <p:txBody>
          <a:bodyPr lIns="0" tIns="0" rIns="0" bIns="0" rtlCol="0" anchor="t">
            <a:spAutoFit/>
          </a:bodyPr>
          <a:lstStyle/>
          <a:p>
            <a:pPr algn="l">
              <a:lnSpc>
                <a:spcPts val="4770"/>
              </a:lnSpc>
              <a:spcBef>
                <a:spcPct val="0"/>
              </a:spcBef>
            </a:pPr>
            <a:r>
              <a:rPr lang="en-US" sz="3975">
                <a:solidFill>
                  <a:srgbClr val="316AAF"/>
                </a:solidFill>
                <a:latin typeface="Arimo Bold" panose="020B0704020202020204"/>
              </a:rPr>
              <a:t>Lĩnh vực kinh doanh</a:t>
            </a:r>
            <a:endParaRPr lang="en-US" sz="3975">
              <a:solidFill>
                <a:srgbClr val="316AAF"/>
              </a:solidFill>
              <a:latin typeface="Arimo Bold" panose="020B0704020202020204"/>
            </a:endParaRPr>
          </a:p>
        </p:txBody>
      </p:sp>
      <p:sp>
        <p:nvSpPr>
          <p:cNvPr id="14" name="TextBox 14"/>
          <p:cNvSpPr txBox="1"/>
          <p:nvPr/>
        </p:nvSpPr>
        <p:spPr>
          <a:xfrm>
            <a:off x="13304038" y="3567193"/>
            <a:ext cx="4983962" cy="628650"/>
          </a:xfrm>
          <a:prstGeom prst="rect">
            <a:avLst/>
          </a:prstGeom>
        </p:spPr>
        <p:txBody>
          <a:bodyPr lIns="0" tIns="0" rIns="0" bIns="0" rtlCol="0" anchor="t">
            <a:spAutoFit/>
          </a:bodyPr>
          <a:lstStyle/>
          <a:p>
            <a:pPr algn="l">
              <a:lnSpc>
                <a:spcPts val="4770"/>
              </a:lnSpc>
              <a:spcBef>
                <a:spcPct val="0"/>
              </a:spcBef>
            </a:pPr>
            <a:r>
              <a:rPr lang="en-US" sz="3975">
                <a:solidFill>
                  <a:srgbClr val="316AAF"/>
                </a:solidFill>
                <a:latin typeface="Arimo Bold" panose="020B0704020202020204"/>
              </a:rPr>
              <a:t>Mục tiêu</a:t>
            </a:r>
            <a:endParaRPr lang="en-US" sz="3975">
              <a:solidFill>
                <a:srgbClr val="316AAF"/>
              </a:solidFill>
              <a:latin typeface="Arimo Bold" panose="020B0704020202020204"/>
            </a:endParaRPr>
          </a:p>
        </p:txBody>
      </p:sp>
      <p:sp>
        <p:nvSpPr>
          <p:cNvPr id="15" name="TextBox 15"/>
          <p:cNvSpPr txBox="1"/>
          <p:nvPr/>
        </p:nvSpPr>
        <p:spPr>
          <a:xfrm>
            <a:off x="1531425" y="4846373"/>
            <a:ext cx="4330484" cy="800100"/>
          </a:xfrm>
          <a:prstGeom prst="rect">
            <a:avLst/>
          </a:prstGeom>
        </p:spPr>
        <p:txBody>
          <a:bodyPr lIns="0" tIns="0" rIns="0" bIns="0" rtlCol="0" anchor="t">
            <a:spAutoFit/>
          </a:bodyPr>
          <a:lstStyle/>
          <a:p>
            <a:pPr algn="l">
              <a:lnSpc>
                <a:spcPts val="3120"/>
              </a:lnSpc>
              <a:spcBef>
                <a:spcPct val="0"/>
              </a:spcBef>
            </a:pPr>
            <a:r>
              <a:rPr lang="en-US" sz="2600">
                <a:solidFill>
                  <a:srgbClr val="000000"/>
                </a:solidFill>
                <a:latin typeface="Arimo Bold" panose="020B0704020202020204"/>
              </a:rPr>
              <a:t>Công ty TNHH Giải trí BLAK Karaoke</a:t>
            </a:r>
            <a:endParaRPr lang="en-US" sz="2600">
              <a:solidFill>
                <a:srgbClr val="000000"/>
              </a:solidFill>
              <a:latin typeface="Arimo Bold" panose="020B0704020202020204"/>
            </a:endParaRPr>
          </a:p>
        </p:txBody>
      </p:sp>
      <p:sp>
        <p:nvSpPr>
          <p:cNvPr id="16" name="TextBox 16"/>
          <p:cNvSpPr txBox="1"/>
          <p:nvPr/>
        </p:nvSpPr>
        <p:spPr>
          <a:xfrm>
            <a:off x="1047231" y="5846498"/>
            <a:ext cx="5066972" cy="2751156"/>
          </a:xfrm>
          <a:prstGeom prst="rect">
            <a:avLst/>
          </a:prstGeom>
        </p:spPr>
        <p:txBody>
          <a:bodyPr lIns="0" tIns="0" rIns="0" bIns="0" rtlCol="0" anchor="t">
            <a:spAutoFit/>
          </a:bodyPr>
          <a:lstStyle/>
          <a:p>
            <a:pPr algn="ctr">
              <a:lnSpc>
                <a:spcPts val="2445"/>
              </a:lnSpc>
              <a:spcBef>
                <a:spcPct val="0"/>
              </a:spcBef>
            </a:pPr>
          </a:p>
          <a:p>
            <a:pPr algn="ctr">
              <a:lnSpc>
                <a:spcPts val="2445"/>
              </a:lnSpc>
              <a:spcBef>
                <a:spcPct val="0"/>
              </a:spcBef>
            </a:pPr>
            <a:r>
              <a:rPr lang="en-US" sz="2035">
                <a:solidFill>
                  <a:srgbClr val="000000"/>
                </a:solidFill>
                <a:latin typeface="Arimo Bold" panose="020B0704020202020204"/>
              </a:rPr>
              <a:t>Trụ sở chính: 36/62 Nguyễn Văn Lượng, 17, quận Gò Vấp, tp. Hồ Chí Minh</a:t>
            </a:r>
            <a:endParaRPr lang="en-US" sz="2035">
              <a:solidFill>
                <a:srgbClr val="000000"/>
              </a:solidFill>
              <a:latin typeface="Arimo Bold" panose="020B0704020202020204"/>
            </a:endParaRPr>
          </a:p>
          <a:p>
            <a:pPr algn="ctr">
              <a:lnSpc>
                <a:spcPts val="2445"/>
              </a:lnSpc>
              <a:spcBef>
                <a:spcPct val="0"/>
              </a:spcBef>
            </a:pPr>
            <a:r>
              <a:rPr lang="en-US" sz="2035">
                <a:solidFill>
                  <a:srgbClr val="000000"/>
                </a:solidFill>
                <a:latin typeface="Arimo Bold" panose="020B0704020202020204"/>
              </a:rPr>
              <a:t>ĐT: 0899626775</a:t>
            </a:r>
            <a:endParaRPr lang="en-US" sz="2035">
              <a:solidFill>
                <a:srgbClr val="000000"/>
              </a:solidFill>
              <a:latin typeface="Arimo Bold" panose="020B0704020202020204"/>
            </a:endParaRPr>
          </a:p>
          <a:p>
            <a:pPr algn="ctr">
              <a:lnSpc>
                <a:spcPts val="2445"/>
              </a:lnSpc>
              <a:spcBef>
                <a:spcPct val="0"/>
              </a:spcBef>
            </a:pPr>
            <a:r>
              <a:rPr lang="en-US" sz="2035">
                <a:solidFill>
                  <a:srgbClr val="000000"/>
                </a:solidFill>
                <a:latin typeface="Arimo Bold" panose="020B0704020202020204"/>
              </a:rPr>
              <a:t>Fax: 043778890 </a:t>
            </a:r>
            <a:endParaRPr lang="en-US" sz="2035">
              <a:solidFill>
                <a:srgbClr val="000000"/>
              </a:solidFill>
              <a:latin typeface="Arimo Bold" panose="020B0704020202020204"/>
            </a:endParaRPr>
          </a:p>
          <a:p>
            <a:pPr algn="ctr">
              <a:lnSpc>
                <a:spcPts val="2445"/>
              </a:lnSpc>
              <a:spcBef>
                <a:spcPct val="0"/>
              </a:spcBef>
            </a:pPr>
            <a:r>
              <a:rPr lang="en-US" sz="2035">
                <a:solidFill>
                  <a:srgbClr val="000000"/>
                </a:solidFill>
                <a:latin typeface="Arimo Bold" panose="020B0704020202020204"/>
              </a:rPr>
              <a:t>Loại hình: Công ty trách nhiệm hữu hạn </a:t>
            </a:r>
            <a:endParaRPr lang="en-US" sz="2035">
              <a:solidFill>
                <a:srgbClr val="000000"/>
              </a:solidFill>
              <a:latin typeface="Arimo Bold" panose="020B0704020202020204"/>
            </a:endParaRPr>
          </a:p>
          <a:p>
            <a:pPr algn="ctr">
              <a:lnSpc>
                <a:spcPts val="2445"/>
              </a:lnSpc>
              <a:spcBef>
                <a:spcPct val="0"/>
              </a:spcBef>
            </a:pPr>
            <a:r>
              <a:rPr lang="en-US" sz="2035">
                <a:solidFill>
                  <a:srgbClr val="000000"/>
                </a:solidFill>
                <a:latin typeface="Arimo Bold" panose="020B0704020202020204"/>
              </a:rPr>
              <a:t>Vốn điều lệ: 2 tỷ VNĐ </a:t>
            </a:r>
            <a:endParaRPr lang="en-US" sz="2035">
              <a:solidFill>
                <a:srgbClr val="000000"/>
              </a:solidFill>
              <a:latin typeface="Arimo Bold" panose="020B0704020202020204"/>
            </a:endParaRPr>
          </a:p>
          <a:p>
            <a:pPr algn="ctr">
              <a:lnSpc>
                <a:spcPts val="2445"/>
              </a:lnSpc>
              <a:spcBef>
                <a:spcPct val="0"/>
              </a:spcBef>
            </a:pPr>
            <a:r>
              <a:rPr lang="en-US" sz="2035">
                <a:solidFill>
                  <a:srgbClr val="000000"/>
                </a:solidFill>
                <a:latin typeface="Arimo Bold" panose="020B0704020202020204"/>
              </a:rPr>
              <a:t>Thời gian dự tính bắt đầu kinh doanh: 01/05/2023.</a:t>
            </a:r>
            <a:endParaRPr lang="en-US" sz="2035">
              <a:solidFill>
                <a:srgbClr val="000000"/>
              </a:solidFill>
              <a:latin typeface="Arimo Bold" panose="020B0704020202020204"/>
            </a:endParaRPr>
          </a:p>
        </p:txBody>
      </p:sp>
      <p:sp>
        <p:nvSpPr>
          <p:cNvPr id="17" name="TextBox 17"/>
          <p:cNvSpPr txBox="1"/>
          <p:nvPr/>
        </p:nvSpPr>
        <p:spPr>
          <a:xfrm>
            <a:off x="6771105" y="4846373"/>
            <a:ext cx="4330484" cy="1190625"/>
          </a:xfrm>
          <a:prstGeom prst="rect">
            <a:avLst/>
          </a:prstGeom>
        </p:spPr>
        <p:txBody>
          <a:bodyPr lIns="0" tIns="0" rIns="0" bIns="0" rtlCol="0" anchor="t">
            <a:spAutoFit/>
          </a:bodyPr>
          <a:lstStyle/>
          <a:p>
            <a:pPr algn="l">
              <a:lnSpc>
                <a:spcPts val="3120"/>
              </a:lnSpc>
              <a:spcBef>
                <a:spcPct val="0"/>
              </a:spcBef>
            </a:pPr>
            <a:r>
              <a:rPr lang="en-US" sz="2600">
                <a:solidFill>
                  <a:srgbClr val="000000"/>
                </a:solidFill>
                <a:latin typeface="Arimo Bold" panose="020B0704020202020204"/>
              </a:rPr>
              <a:t>Sản phẩm chủ yếu của công tylà kinh doanh dịch vụ giải trí , quản lý</a:t>
            </a:r>
            <a:endParaRPr lang="en-US" sz="2600">
              <a:solidFill>
                <a:srgbClr val="000000"/>
              </a:solidFill>
              <a:latin typeface="Arimo Bold" panose="020B0704020202020204"/>
            </a:endParaRPr>
          </a:p>
        </p:txBody>
      </p:sp>
      <p:sp>
        <p:nvSpPr>
          <p:cNvPr id="18" name="TextBox 18"/>
          <p:cNvSpPr txBox="1"/>
          <p:nvPr/>
        </p:nvSpPr>
        <p:spPr>
          <a:xfrm>
            <a:off x="6771105" y="6084490"/>
            <a:ext cx="4971560" cy="1533525"/>
          </a:xfrm>
          <a:prstGeom prst="rect">
            <a:avLst/>
          </a:prstGeom>
        </p:spPr>
        <p:txBody>
          <a:bodyPr lIns="0" tIns="0" rIns="0" bIns="0" rtlCol="0" anchor="t">
            <a:spAutoFit/>
          </a:bodyPr>
          <a:lstStyle/>
          <a:p>
            <a:pPr algn="ctr">
              <a:lnSpc>
                <a:spcPts val="2445"/>
              </a:lnSpc>
              <a:spcBef>
                <a:spcPct val="0"/>
              </a:spcBef>
            </a:pPr>
          </a:p>
          <a:p>
            <a:pPr algn="ctr">
              <a:lnSpc>
                <a:spcPts val="2445"/>
              </a:lnSpc>
              <a:spcBef>
                <a:spcPct val="0"/>
              </a:spcBef>
            </a:pPr>
            <a:r>
              <a:rPr lang="en-US" sz="2040">
                <a:solidFill>
                  <a:srgbClr val="000000"/>
                </a:solidFill>
                <a:latin typeface="Arimo Bold" panose="020B0704020202020204"/>
              </a:rPr>
              <a:t>1.Dịch vụ karaoke </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2.Dịch vụ đồ uống</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3.Dịch vụ thức ăn nhẹ, thuốc lá, trái cây</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4.DỊch vụ quản lý nhân sự</a:t>
            </a:r>
            <a:endParaRPr lang="en-US" sz="2040">
              <a:solidFill>
                <a:srgbClr val="000000"/>
              </a:solidFill>
              <a:latin typeface="Arimo Bold" panose="020B0704020202020204"/>
            </a:endParaRPr>
          </a:p>
        </p:txBody>
      </p:sp>
      <p:sp>
        <p:nvSpPr>
          <p:cNvPr id="19" name="TextBox 19"/>
          <p:cNvSpPr txBox="1"/>
          <p:nvPr/>
        </p:nvSpPr>
        <p:spPr>
          <a:xfrm>
            <a:off x="12296536" y="4730885"/>
            <a:ext cx="4170561" cy="4018529"/>
          </a:xfrm>
          <a:prstGeom prst="rect">
            <a:avLst/>
          </a:prstGeom>
        </p:spPr>
        <p:txBody>
          <a:bodyPr lIns="0" tIns="0" rIns="0" bIns="0" rtlCol="0" anchor="t">
            <a:spAutoFit/>
          </a:bodyPr>
          <a:lstStyle/>
          <a:p>
            <a:pPr algn="ctr">
              <a:lnSpc>
                <a:spcPts val="2140"/>
              </a:lnSpc>
              <a:spcBef>
                <a:spcPct val="0"/>
              </a:spcBef>
            </a:pPr>
            <a:r>
              <a:rPr lang="en-US" sz="1785">
                <a:solidFill>
                  <a:srgbClr val="000000"/>
                </a:solidFill>
                <a:latin typeface="Arimo Bold" panose="020B0704020202020204"/>
              </a:rPr>
              <a:t>1. Tạo ra một hệ thống giải trí phục vụ mục đích giải trí cho mọi người </a:t>
            </a:r>
            <a:endParaRPr lang="en-US" sz="1785">
              <a:solidFill>
                <a:srgbClr val="000000"/>
              </a:solidFill>
              <a:latin typeface="Arimo Bold" panose="020B0704020202020204"/>
            </a:endParaRPr>
          </a:p>
          <a:p>
            <a:pPr algn="ctr">
              <a:lnSpc>
                <a:spcPts val="2140"/>
              </a:lnSpc>
              <a:spcBef>
                <a:spcPct val="0"/>
              </a:spcBef>
            </a:pPr>
            <a:r>
              <a:rPr lang="en-US" sz="1785">
                <a:solidFill>
                  <a:srgbClr val="000000"/>
                </a:solidFill>
                <a:latin typeface="Arimo Bold" panose="020B0704020202020204"/>
              </a:rPr>
              <a:t>2.Tạo ra một hệ thống quản lý 1 cách chặt chẽ cho các tiệm ăn uống</a:t>
            </a:r>
            <a:endParaRPr lang="en-US" sz="1785">
              <a:solidFill>
                <a:srgbClr val="000000"/>
              </a:solidFill>
              <a:latin typeface="Arimo Bold" panose="020B0704020202020204"/>
            </a:endParaRPr>
          </a:p>
          <a:p>
            <a:pPr algn="ctr">
              <a:lnSpc>
                <a:spcPts val="2140"/>
              </a:lnSpc>
              <a:spcBef>
                <a:spcPct val="0"/>
              </a:spcBef>
            </a:pPr>
            <a:r>
              <a:rPr lang="en-US" sz="1785">
                <a:solidFill>
                  <a:srgbClr val="000000"/>
                </a:solidFill>
                <a:latin typeface="Arimo Bold" panose="020B0704020202020204"/>
              </a:rPr>
              <a:t>3. Là địa chỉ tin cậy của khách hàng. </a:t>
            </a:r>
            <a:endParaRPr lang="en-US" sz="1785">
              <a:solidFill>
                <a:srgbClr val="000000"/>
              </a:solidFill>
              <a:latin typeface="Arimo Bold" panose="020B0704020202020204"/>
            </a:endParaRPr>
          </a:p>
          <a:p>
            <a:pPr algn="ctr">
              <a:lnSpc>
                <a:spcPts val="2140"/>
              </a:lnSpc>
              <a:spcBef>
                <a:spcPct val="0"/>
              </a:spcBef>
            </a:pPr>
            <a:r>
              <a:rPr lang="en-US" sz="1785">
                <a:solidFill>
                  <a:srgbClr val="000000"/>
                </a:solidFill>
                <a:latin typeface="Arimo Bold" panose="020B0704020202020204"/>
              </a:rPr>
              <a:t>4. Có lượng khách hàng thường xuyên khoảng 500 khách hàng /tháng trong năm đầu tiên. </a:t>
            </a:r>
            <a:endParaRPr lang="en-US" sz="1785">
              <a:solidFill>
                <a:srgbClr val="000000"/>
              </a:solidFill>
              <a:latin typeface="Arimo Bold" panose="020B0704020202020204"/>
            </a:endParaRPr>
          </a:p>
          <a:p>
            <a:pPr algn="ctr">
              <a:lnSpc>
                <a:spcPts val="2140"/>
              </a:lnSpc>
              <a:spcBef>
                <a:spcPct val="0"/>
              </a:spcBef>
            </a:pPr>
            <a:r>
              <a:rPr lang="en-US" sz="1785">
                <a:solidFill>
                  <a:srgbClr val="000000"/>
                </a:solidFill>
                <a:latin typeface="Arimo Bold" panose="020B0704020202020204"/>
              </a:rPr>
              <a:t>5. Từng bước mở rộng sang các dịch vụ khác liên quan như nhà hàng, khách sạn sau 2 năm công ty đi vào hoạt động. </a:t>
            </a:r>
            <a:endParaRPr lang="en-US" sz="1785">
              <a:solidFill>
                <a:srgbClr val="000000"/>
              </a:solidFill>
              <a:latin typeface="Arimo Bold" panose="020B0704020202020204"/>
            </a:endParaRPr>
          </a:p>
          <a:p>
            <a:pPr algn="ctr">
              <a:lnSpc>
                <a:spcPts val="2140"/>
              </a:lnSpc>
              <a:spcBef>
                <a:spcPct val="0"/>
              </a:spcBef>
            </a:pPr>
            <a:r>
              <a:rPr lang="en-US" sz="1785">
                <a:solidFill>
                  <a:srgbClr val="000000"/>
                </a:solidFill>
                <a:latin typeface="Arimo Bold" panose="020B0704020202020204"/>
              </a:rPr>
              <a:t>6. Mở rộng thị trường kinh doanh đến các quận khác ở TP.Hồ Chí Minh vào năm thứ 03 kinh doanh</a:t>
            </a:r>
            <a:endParaRPr lang="en-US" sz="1785">
              <a:solidFill>
                <a:srgbClr val="000000"/>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bldLst>
      <p:bldP spid="8" grpId="1"/>
      <p:bldP spid="9" grpId="1"/>
      <p:bldP spid="12" grpId="1"/>
      <p:bldP spid="15" grpId="1"/>
      <p:bldP spid="16" grpId="1"/>
      <p:bldP spid="13" grpId="1"/>
      <p:bldP spid="17" grpId="1"/>
      <p:bldP spid="18" grpId="1"/>
      <p:bldP spid="14" grpId="1"/>
      <p:bldP spid="19"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TextBox 8"/>
          <p:cNvSpPr txBox="1"/>
          <p:nvPr/>
        </p:nvSpPr>
        <p:spPr>
          <a:xfrm>
            <a:off x="1531425" y="1146200"/>
            <a:ext cx="5201459"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6. Khởi ngiệp</a:t>
            </a:r>
            <a:endParaRPr lang="en-US" sz="6000">
              <a:solidFill>
                <a:srgbClr val="191919"/>
              </a:solidFill>
              <a:latin typeface="Arimo Bold" panose="020B0704020202020204"/>
            </a:endParaRPr>
          </a:p>
        </p:txBody>
      </p:sp>
      <p:sp>
        <p:nvSpPr>
          <p:cNvPr id="9" name="AutoShape 9"/>
          <p:cNvSpPr/>
          <p:nvPr/>
        </p:nvSpPr>
        <p:spPr>
          <a:xfrm>
            <a:off x="6429287" y="4749935"/>
            <a:ext cx="0" cy="4221020"/>
          </a:xfrm>
          <a:prstGeom prst="line">
            <a:avLst/>
          </a:prstGeom>
          <a:ln w="19050" cap="rnd">
            <a:solidFill>
              <a:srgbClr val="A83463"/>
            </a:solidFill>
            <a:prstDash val="solid"/>
            <a:headEnd type="none" w="sm" len="sm"/>
            <a:tailEnd type="none" w="sm" len="sm"/>
          </a:ln>
        </p:spPr>
      </p:sp>
      <p:sp>
        <p:nvSpPr>
          <p:cNvPr id="10" name="AutoShape 10"/>
          <p:cNvSpPr/>
          <p:nvPr/>
        </p:nvSpPr>
        <p:spPr>
          <a:xfrm>
            <a:off x="12020311" y="4749935"/>
            <a:ext cx="0" cy="4221020"/>
          </a:xfrm>
          <a:prstGeom prst="line">
            <a:avLst/>
          </a:prstGeom>
          <a:ln w="19050" cap="rnd">
            <a:solidFill>
              <a:srgbClr val="A83463"/>
            </a:solidFill>
            <a:prstDash val="solid"/>
            <a:headEnd type="none" w="sm" len="sm"/>
            <a:tailEnd type="none" w="sm" len="sm"/>
          </a:ln>
        </p:spPr>
      </p:sp>
      <p:sp>
        <p:nvSpPr>
          <p:cNvPr id="11" name="TextBox 11"/>
          <p:cNvSpPr txBox="1"/>
          <p:nvPr/>
        </p:nvSpPr>
        <p:spPr>
          <a:xfrm>
            <a:off x="2098803" y="3567193"/>
            <a:ext cx="4330484" cy="628650"/>
          </a:xfrm>
          <a:prstGeom prst="rect">
            <a:avLst/>
          </a:prstGeom>
        </p:spPr>
        <p:txBody>
          <a:bodyPr lIns="0" tIns="0" rIns="0" bIns="0" rtlCol="0" anchor="t">
            <a:spAutoFit/>
          </a:bodyPr>
          <a:lstStyle/>
          <a:p>
            <a:pPr algn="l">
              <a:lnSpc>
                <a:spcPts val="4770"/>
              </a:lnSpc>
              <a:spcBef>
                <a:spcPct val="0"/>
              </a:spcBef>
            </a:pPr>
            <a:r>
              <a:rPr lang="en-US" sz="3975">
                <a:solidFill>
                  <a:srgbClr val="316AAF"/>
                </a:solidFill>
                <a:latin typeface="Arimo Bold" panose="020B0704020202020204"/>
              </a:rPr>
              <a:t>Nhiệm vụ</a:t>
            </a:r>
            <a:endParaRPr lang="en-US" sz="3975">
              <a:solidFill>
                <a:srgbClr val="316AAF"/>
              </a:solidFill>
              <a:latin typeface="Arimo Bold" panose="020B0704020202020204"/>
            </a:endParaRPr>
          </a:p>
        </p:txBody>
      </p:sp>
      <p:sp>
        <p:nvSpPr>
          <p:cNvPr id="12" name="TextBox 12"/>
          <p:cNvSpPr txBox="1"/>
          <p:nvPr/>
        </p:nvSpPr>
        <p:spPr>
          <a:xfrm>
            <a:off x="6652019" y="3567193"/>
            <a:ext cx="4983962" cy="628650"/>
          </a:xfrm>
          <a:prstGeom prst="rect">
            <a:avLst/>
          </a:prstGeom>
        </p:spPr>
        <p:txBody>
          <a:bodyPr lIns="0" tIns="0" rIns="0" bIns="0" rtlCol="0" anchor="t">
            <a:spAutoFit/>
          </a:bodyPr>
          <a:lstStyle/>
          <a:p>
            <a:pPr algn="l">
              <a:lnSpc>
                <a:spcPts val="4770"/>
              </a:lnSpc>
              <a:spcBef>
                <a:spcPct val="0"/>
              </a:spcBef>
            </a:pPr>
            <a:r>
              <a:rPr lang="en-US" sz="3975">
                <a:solidFill>
                  <a:srgbClr val="316AAF"/>
                </a:solidFill>
                <a:latin typeface="Arimo Bold" panose="020B0704020202020204"/>
              </a:rPr>
              <a:t>Nhân tố thành công</a:t>
            </a:r>
            <a:endParaRPr lang="en-US" sz="3975">
              <a:solidFill>
                <a:srgbClr val="316AAF"/>
              </a:solidFill>
              <a:latin typeface="Arimo Bold" panose="020B0704020202020204"/>
            </a:endParaRPr>
          </a:p>
        </p:txBody>
      </p:sp>
      <p:sp>
        <p:nvSpPr>
          <p:cNvPr id="13" name="TextBox 13"/>
          <p:cNvSpPr txBox="1"/>
          <p:nvPr/>
        </p:nvSpPr>
        <p:spPr>
          <a:xfrm>
            <a:off x="12296536" y="3567193"/>
            <a:ext cx="5320354" cy="628650"/>
          </a:xfrm>
          <a:prstGeom prst="rect">
            <a:avLst/>
          </a:prstGeom>
        </p:spPr>
        <p:txBody>
          <a:bodyPr lIns="0" tIns="0" rIns="0" bIns="0" rtlCol="0" anchor="t">
            <a:spAutoFit/>
          </a:bodyPr>
          <a:lstStyle/>
          <a:p>
            <a:pPr algn="l">
              <a:lnSpc>
                <a:spcPts val="4770"/>
              </a:lnSpc>
              <a:spcBef>
                <a:spcPct val="0"/>
              </a:spcBef>
            </a:pPr>
            <a:r>
              <a:rPr lang="en-US" sz="3975">
                <a:solidFill>
                  <a:srgbClr val="316AAF"/>
                </a:solidFill>
                <a:latin typeface="Arimo Bold" panose="020B0704020202020204"/>
              </a:rPr>
              <a:t>Hình thức thanh toán</a:t>
            </a:r>
            <a:endParaRPr lang="en-US" sz="3975">
              <a:solidFill>
                <a:srgbClr val="316AAF"/>
              </a:solidFill>
              <a:latin typeface="Arimo Bold" panose="020B0704020202020204"/>
            </a:endParaRPr>
          </a:p>
        </p:txBody>
      </p:sp>
      <p:sp>
        <p:nvSpPr>
          <p:cNvPr id="14" name="TextBox 14"/>
          <p:cNvSpPr txBox="1"/>
          <p:nvPr/>
        </p:nvSpPr>
        <p:spPr>
          <a:xfrm>
            <a:off x="1251883" y="5368550"/>
            <a:ext cx="4615428" cy="2447925"/>
          </a:xfrm>
          <a:prstGeom prst="rect">
            <a:avLst/>
          </a:prstGeom>
        </p:spPr>
        <p:txBody>
          <a:bodyPr lIns="0" tIns="0" rIns="0" bIns="0" rtlCol="0" anchor="t">
            <a:spAutoFit/>
          </a:bodyPr>
          <a:lstStyle/>
          <a:p>
            <a:pPr algn="ctr">
              <a:lnSpc>
                <a:spcPts val="2445"/>
              </a:lnSpc>
              <a:spcBef>
                <a:spcPct val="0"/>
              </a:spcBef>
            </a:pPr>
            <a:r>
              <a:rPr lang="en-US" sz="2040">
                <a:solidFill>
                  <a:srgbClr val="000000"/>
                </a:solidFill>
                <a:latin typeface="Arimo Bold" panose="020B0704020202020204"/>
              </a:rPr>
              <a:t>1. Mang tới cho mọi người dịch vụ giải trí chất lượng với chi phí vừa phải. </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2. Là địa chỉ tin cậy cho các tổ chức hoạt động giải trí</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3. Mang đến cho khách hàng những sản phẩm tốt nhất và dịch vụ tốt nhất từ hệ thống Karaoke , quản lý</a:t>
            </a:r>
            <a:endParaRPr lang="en-US" sz="2040">
              <a:solidFill>
                <a:srgbClr val="000000"/>
              </a:solidFill>
              <a:latin typeface="Arimo Bold" panose="020B0704020202020204"/>
            </a:endParaRPr>
          </a:p>
        </p:txBody>
      </p:sp>
      <p:sp>
        <p:nvSpPr>
          <p:cNvPr id="15" name="TextBox 15"/>
          <p:cNvSpPr txBox="1"/>
          <p:nvPr/>
        </p:nvSpPr>
        <p:spPr>
          <a:xfrm>
            <a:off x="6826162" y="4381577"/>
            <a:ext cx="4719351" cy="4886325"/>
          </a:xfrm>
          <a:prstGeom prst="rect">
            <a:avLst/>
          </a:prstGeom>
        </p:spPr>
        <p:txBody>
          <a:bodyPr lIns="0" tIns="0" rIns="0" bIns="0" rtlCol="0" anchor="t">
            <a:spAutoFit/>
          </a:bodyPr>
          <a:lstStyle/>
          <a:p>
            <a:pPr algn="ctr">
              <a:lnSpc>
                <a:spcPts val="2445"/>
              </a:lnSpc>
              <a:spcBef>
                <a:spcPct val="0"/>
              </a:spcBef>
            </a:pPr>
            <a:r>
              <a:rPr lang="en-US" sz="2040">
                <a:solidFill>
                  <a:srgbClr val="000000"/>
                </a:solidFill>
                <a:latin typeface="Arimo Bold" panose="020B0704020202020204"/>
              </a:rPr>
              <a:t>1. Không gian đẹp, sinh động, trẻ trung, vui nhộn, hệ thống âm thanh chất lượng cao. </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2. Giá cả cạnh tranh nhất. </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3. Dịch vụ chăm sóc khách hàng chuyên nghiệp, nhân viên tận tình, thân thiện. </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4. Nhà cung cấp hàng hóa ổn định, giá thành tốt. </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5. Tạo sự khác biệt bằng các dịch vụ giải trí phụ mà giới trẻ hiện nay ưa thích.</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6. Danh tiếng: Quảng cáo mạnh và rộng, xây dựng nhiều chương trình khuyến mãi mang lại lợi ích cho khách hàng.</a:t>
            </a:r>
            <a:endParaRPr lang="en-US" sz="2040">
              <a:solidFill>
                <a:srgbClr val="000000"/>
              </a:solidFill>
              <a:latin typeface="Arimo Bold" panose="020B0704020202020204"/>
            </a:endParaRPr>
          </a:p>
        </p:txBody>
      </p:sp>
      <p:sp>
        <p:nvSpPr>
          <p:cNvPr id="16" name="TextBox 16"/>
          <p:cNvSpPr txBox="1"/>
          <p:nvPr/>
        </p:nvSpPr>
        <p:spPr>
          <a:xfrm>
            <a:off x="12505287" y="5133975"/>
            <a:ext cx="4735488" cy="1228725"/>
          </a:xfrm>
          <a:prstGeom prst="rect">
            <a:avLst/>
          </a:prstGeom>
        </p:spPr>
        <p:txBody>
          <a:bodyPr lIns="0" tIns="0" rIns="0" bIns="0" rtlCol="0" anchor="t">
            <a:spAutoFit/>
          </a:bodyPr>
          <a:lstStyle/>
          <a:p>
            <a:pPr algn="ctr">
              <a:lnSpc>
                <a:spcPts val="2445"/>
              </a:lnSpc>
              <a:spcBef>
                <a:spcPct val="0"/>
              </a:spcBef>
            </a:pPr>
            <a:r>
              <a:rPr lang="en-US" sz="2040">
                <a:solidFill>
                  <a:srgbClr val="000000"/>
                </a:solidFill>
                <a:latin typeface="Arimo Bold" panose="020B0704020202020204"/>
              </a:rPr>
              <a:t>1. Tiền mặt.</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2. Thẻ tín dụng hoặc thẻ chuyên dụng.</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3. Chuyển khoản ngân hàng( ATM)</a:t>
            </a:r>
            <a:endParaRPr lang="en-US" sz="2040">
              <a:solidFill>
                <a:srgbClr val="000000"/>
              </a:solidFill>
              <a:latin typeface="Arimo Bold" panose="020B0704020202020204"/>
            </a:endParaRPr>
          </a:p>
          <a:p>
            <a:pPr algn="ctr">
              <a:lnSpc>
                <a:spcPts val="2445"/>
              </a:lnSpc>
              <a:spcBef>
                <a:spcPct val="0"/>
              </a:spcBef>
            </a:pPr>
            <a:r>
              <a:rPr lang="en-US" sz="2040">
                <a:solidFill>
                  <a:srgbClr val="000000"/>
                </a:solidFill>
                <a:latin typeface="Arimo Bold" panose="020B0704020202020204"/>
              </a:rPr>
              <a:t>4. Thanh toán bằng ví VNPay</a:t>
            </a:r>
            <a:endParaRPr lang="en-US" sz="2040">
              <a:solidFill>
                <a:srgbClr val="000000"/>
              </a:solidFill>
              <a:latin typeface="Arimo Bold" panose="020B0704020202020204"/>
            </a:endParaRPr>
          </a:p>
        </p:txBody>
      </p:sp>
      <p:sp>
        <p:nvSpPr>
          <p:cNvPr id="17" name="TextBox 17"/>
          <p:cNvSpPr txBox="1"/>
          <p:nvPr/>
        </p:nvSpPr>
        <p:spPr>
          <a:xfrm>
            <a:off x="1531425" y="2279675"/>
            <a:ext cx="12804620"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Giới thiệu chung về công ty</a:t>
            </a:r>
            <a:endParaRPr lang="en-US" sz="4875">
              <a:solidFill>
                <a:srgbClr val="A83463"/>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par>
    </p:tnLst>
    <p:bldLst>
      <p:bldP spid="8" grpId="1"/>
      <p:bldP spid="17" grpId="1"/>
      <p:bldP spid="11" grpId="1"/>
      <p:bldP spid="14" grpId="1"/>
      <p:bldP spid="12" grpId="1"/>
      <p:bldP spid="15" grpId="1"/>
      <p:bldP spid="13" grpId="1"/>
      <p:bldP spid="16"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TextBox 8"/>
          <p:cNvSpPr txBox="1"/>
          <p:nvPr/>
        </p:nvSpPr>
        <p:spPr>
          <a:xfrm>
            <a:off x="1531425" y="1146200"/>
            <a:ext cx="5201459"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6. Khởi ngiệp</a:t>
            </a:r>
            <a:endParaRPr lang="en-US" sz="6000">
              <a:solidFill>
                <a:srgbClr val="191919"/>
              </a:solidFill>
              <a:latin typeface="Arimo Bold" panose="020B0704020202020204"/>
            </a:endParaRPr>
          </a:p>
        </p:txBody>
      </p:sp>
      <p:sp>
        <p:nvSpPr>
          <p:cNvPr id="9" name="TextBox 9"/>
          <p:cNvSpPr txBox="1"/>
          <p:nvPr/>
        </p:nvSpPr>
        <p:spPr>
          <a:xfrm>
            <a:off x="1531425" y="2279675"/>
            <a:ext cx="12804620"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Giới thiệu chung về công ty</a:t>
            </a:r>
            <a:endParaRPr lang="en-US" sz="4075">
              <a:solidFill>
                <a:srgbClr val="A83463"/>
              </a:solidFill>
              <a:latin typeface="Arimo Bold" panose="020B0704020202020204"/>
            </a:endParaRPr>
          </a:p>
        </p:txBody>
      </p:sp>
      <p:sp>
        <p:nvSpPr>
          <p:cNvPr id="10" name="Freeform 10"/>
          <p:cNvSpPr/>
          <p:nvPr/>
        </p:nvSpPr>
        <p:spPr>
          <a:xfrm>
            <a:off x="1501950" y="3251225"/>
            <a:ext cx="12474532" cy="3088800"/>
          </a:xfrm>
          <a:custGeom>
            <a:avLst/>
            <a:gdLst/>
            <a:ahLst/>
            <a:cxnLst/>
            <a:rect l="l" t="t" r="r" b="b"/>
            <a:pathLst>
              <a:path w="12474532" h="3088800">
                <a:moveTo>
                  <a:pt x="0" y="0"/>
                </a:moveTo>
                <a:lnTo>
                  <a:pt x="12474532" y="0"/>
                </a:lnTo>
                <a:lnTo>
                  <a:pt x="12474532" y="3088800"/>
                </a:lnTo>
                <a:lnTo>
                  <a:pt x="0" y="3088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1905966" y="4242569"/>
            <a:ext cx="4330484" cy="609600"/>
          </a:xfrm>
          <a:prstGeom prst="rect">
            <a:avLst/>
          </a:prstGeom>
        </p:spPr>
        <p:txBody>
          <a:bodyPr lIns="0" tIns="0" rIns="0" bIns="0" rtlCol="0" anchor="t">
            <a:spAutoFit/>
          </a:bodyPr>
          <a:lstStyle/>
          <a:p>
            <a:pPr algn="l">
              <a:lnSpc>
                <a:spcPts val="4800"/>
              </a:lnSpc>
              <a:spcBef>
                <a:spcPct val="0"/>
              </a:spcBef>
            </a:pPr>
            <a:r>
              <a:rPr lang="en-US" sz="4000">
                <a:solidFill>
                  <a:srgbClr val="316AAF"/>
                </a:solidFill>
                <a:latin typeface="Arimo Bold" panose="020B0704020202020204"/>
              </a:rPr>
              <a:t>Năm đầu tiên</a:t>
            </a:r>
            <a:endParaRPr lang="en-US" sz="4000">
              <a:solidFill>
                <a:srgbClr val="316AAF"/>
              </a:solidFill>
              <a:latin typeface="Arimo Bold" panose="020B0704020202020204"/>
            </a:endParaRPr>
          </a:p>
        </p:txBody>
      </p:sp>
      <p:sp>
        <p:nvSpPr>
          <p:cNvPr id="12" name="TextBox 12"/>
          <p:cNvSpPr txBox="1"/>
          <p:nvPr/>
        </p:nvSpPr>
        <p:spPr>
          <a:xfrm>
            <a:off x="5844406" y="4364253"/>
            <a:ext cx="7819707" cy="1273116"/>
          </a:xfrm>
          <a:prstGeom prst="rect">
            <a:avLst/>
          </a:prstGeom>
        </p:spPr>
        <p:txBody>
          <a:bodyPr lIns="0" tIns="0" rIns="0" bIns="0" rtlCol="0" anchor="t">
            <a:spAutoFit/>
          </a:bodyPr>
          <a:lstStyle/>
          <a:p>
            <a:pPr algn="ctr">
              <a:lnSpc>
                <a:spcPts val="1990"/>
              </a:lnSpc>
              <a:spcBef>
                <a:spcPct val="0"/>
              </a:spcBef>
            </a:pPr>
            <a:r>
              <a:rPr lang="en-US" sz="1660">
                <a:solidFill>
                  <a:srgbClr val="FFFFFF"/>
                </a:solidFill>
                <a:latin typeface="Arimo Bold" panose="020B0704020202020204"/>
              </a:rPr>
              <a:t>Là địa chỉ tin cậy cho các khách hàng cũ, thu hút khách hàng mới.</a:t>
            </a:r>
            <a:endParaRPr lang="en-US" sz="1660">
              <a:solidFill>
                <a:srgbClr val="FFFFFF"/>
              </a:solidFill>
              <a:latin typeface="Arimo Bold" panose="020B0704020202020204"/>
            </a:endParaRPr>
          </a:p>
          <a:p>
            <a:pPr algn="ctr">
              <a:lnSpc>
                <a:spcPts val="1990"/>
              </a:lnSpc>
              <a:spcBef>
                <a:spcPct val="0"/>
              </a:spcBef>
            </a:pPr>
            <a:r>
              <a:rPr lang="en-US" sz="1660">
                <a:solidFill>
                  <a:srgbClr val="FFFFFF"/>
                </a:solidFill>
                <a:latin typeface="Arimo Bold" panose="020B0704020202020204"/>
              </a:rPr>
              <a:t>Tiếp tục bổ sung, phát triển hệ thống </a:t>
            </a:r>
            <a:endParaRPr lang="en-US" sz="1660">
              <a:solidFill>
                <a:srgbClr val="FFFFFF"/>
              </a:solidFill>
              <a:latin typeface="Arimo Bold" panose="020B0704020202020204"/>
            </a:endParaRPr>
          </a:p>
          <a:p>
            <a:pPr algn="ctr">
              <a:lnSpc>
                <a:spcPts val="1990"/>
              </a:lnSpc>
              <a:spcBef>
                <a:spcPct val="0"/>
              </a:spcBef>
            </a:pPr>
            <a:r>
              <a:rPr lang="en-US" sz="1660">
                <a:solidFill>
                  <a:srgbClr val="FFFFFF"/>
                </a:solidFill>
                <a:latin typeface="Arimo Bold" panose="020B0704020202020204"/>
              </a:rPr>
              <a:t>Mở rộng thị trường sang toàn bộ tp.Hồ Chí Minh.</a:t>
            </a:r>
            <a:endParaRPr lang="en-US" sz="1660">
              <a:solidFill>
                <a:srgbClr val="FFFFFF"/>
              </a:solidFill>
              <a:latin typeface="Arimo Bold" panose="020B0704020202020204"/>
            </a:endParaRPr>
          </a:p>
          <a:p>
            <a:pPr algn="ctr">
              <a:lnSpc>
                <a:spcPts val="1990"/>
              </a:lnSpc>
              <a:spcBef>
                <a:spcPct val="0"/>
              </a:spcBef>
            </a:pPr>
            <a:r>
              <a:rPr lang="en-US" sz="1660">
                <a:solidFill>
                  <a:srgbClr val="FFFFFF"/>
                </a:solidFill>
                <a:latin typeface="Arimo Bold" panose="020B0704020202020204"/>
              </a:rPr>
              <a:t>Trở thành những hệ thống giải trí Karaoke được đánh giá có tính chuyên nghiệp, tin cậy, được khách hàng lựa chọn.</a:t>
            </a:r>
            <a:endParaRPr lang="en-US" sz="1660">
              <a:solidFill>
                <a:srgbClr val="FFFFFF"/>
              </a:solidFill>
              <a:latin typeface="Arimo Bold" panose="020B0704020202020204"/>
            </a:endParaRPr>
          </a:p>
        </p:txBody>
      </p:sp>
      <p:sp>
        <p:nvSpPr>
          <p:cNvPr id="13" name="Freeform 13"/>
          <p:cNvSpPr/>
          <p:nvPr/>
        </p:nvSpPr>
        <p:spPr>
          <a:xfrm>
            <a:off x="4426095" y="6524134"/>
            <a:ext cx="12533483" cy="2807944"/>
          </a:xfrm>
          <a:custGeom>
            <a:avLst/>
            <a:gdLst/>
            <a:ahLst/>
            <a:cxnLst/>
            <a:rect l="l" t="t" r="r" b="b"/>
            <a:pathLst>
              <a:path w="12533483" h="2807944">
                <a:moveTo>
                  <a:pt x="0" y="0"/>
                </a:moveTo>
                <a:lnTo>
                  <a:pt x="12533482" y="0"/>
                </a:lnTo>
                <a:lnTo>
                  <a:pt x="12533482" y="2807944"/>
                </a:lnTo>
                <a:lnTo>
                  <a:pt x="0" y="2807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4567642" y="7686780"/>
            <a:ext cx="4330484" cy="561975"/>
          </a:xfrm>
          <a:prstGeom prst="rect">
            <a:avLst/>
          </a:prstGeom>
        </p:spPr>
        <p:txBody>
          <a:bodyPr lIns="0" tIns="0" rIns="0" bIns="0" rtlCol="0" anchor="t">
            <a:spAutoFit/>
          </a:bodyPr>
          <a:lstStyle/>
          <a:p>
            <a:pPr algn="l">
              <a:lnSpc>
                <a:spcPts val="4200"/>
              </a:lnSpc>
              <a:spcBef>
                <a:spcPct val="0"/>
              </a:spcBef>
            </a:pPr>
            <a:r>
              <a:rPr lang="en-US" sz="3500">
                <a:solidFill>
                  <a:srgbClr val="3D153B"/>
                </a:solidFill>
                <a:latin typeface="Arimo Bold" panose="020B0704020202020204"/>
              </a:rPr>
              <a:t>5 năm tiếp theo</a:t>
            </a:r>
            <a:endParaRPr lang="en-US" sz="3500">
              <a:solidFill>
                <a:srgbClr val="3D153B"/>
              </a:solidFill>
              <a:latin typeface="Arimo Bold" panose="020B0704020202020204"/>
            </a:endParaRPr>
          </a:p>
        </p:txBody>
      </p:sp>
      <p:sp>
        <p:nvSpPr>
          <p:cNvPr id="15" name="TextBox 15"/>
          <p:cNvSpPr txBox="1"/>
          <p:nvPr/>
        </p:nvSpPr>
        <p:spPr>
          <a:xfrm>
            <a:off x="8409130" y="6677235"/>
            <a:ext cx="8308135" cy="2581065"/>
          </a:xfrm>
          <a:prstGeom prst="rect">
            <a:avLst/>
          </a:prstGeom>
        </p:spPr>
        <p:txBody>
          <a:bodyPr lIns="0" tIns="0" rIns="0" bIns="0" rtlCol="0" anchor="t">
            <a:spAutoFit/>
          </a:bodyPr>
          <a:lstStyle/>
          <a:p>
            <a:pPr algn="ctr">
              <a:lnSpc>
                <a:spcPts val="2235"/>
              </a:lnSpc>
              <a:spcBef>
                <a:spcPct val="0"/>
              </a:spcBef>
            </a:pPr>
            <a:r>
              <a:rPr lang="en-US" sz="1860">
                <a:solidFill>
                  <a:srgbClr val="FFFFFF"/>
                </a:solidFill>
                <a:latin typeface="Arimo Bold" panose="020B0704020202020204"/>
              </a:rPr>
              <a:t>Tiếp tục quảng bá và mở rộng hệ thống bằng cách mở thêm chi nhánh khác.</a:t>
            </a:r>
            <a:endParaRPr lang="en-US" sz="1860">
              <a:solidFill>
                <a:srgbClr val="FFFFFF"/>
              </a:solidFill>
              <a:latin typeface="Arimo Bold" panose="020B0704020202020204"/>
            </a:endParaRPr>
          </a:p>
          <a:p>
            <a:pPr algn="ctr">
              <a:lnSpc>
                <a:spcPts val="2235"/>
              </a:lnSpc>
              <a:spcBef>
                <a:spcPct val="0"/>
              </a:spcBef>
            </a:pPr>
            <a:r>
              <a:rPr lang="en-US" sz="1860">
                <a:solidFill>
                  <a:srgbClr val="FFFFFF"/>
                </a:solidFill>
                <a:latin typeface="Arimo Bold" panose="020B0704020202020204"/>
              </a:rPr>
              <a:t>Thực hiện các dịch vụ chăm sóc khách hàng thật tốt nhằm tạo uy tín cho khách hàng.</a:t>
            </a:r>
            <a:endParaRPr lang="en-US" sz="1860">
              <a:solidFill>
                <a:srgbClr val="FFFFFF"/>
              </a:solidFill>
              <a:latin typeface="Arimo Bold" panose="020B0704020202020204"/>
            </a:endParaRPr>
          </a:p>
          <a:p>
            <a:pPr algn="ctr">
              <a:lnSpc>
                <a:spcPts val="2235"/>
              </a:lnSpc>
              <a:spcBef>
                <a:spcPct val="0"/>
              </a:spcBef>
            </a:pPr>
            <a:r>
              <a:rPr lang="en-US" sz="1860">
                <a:solidFill>
                  <a:srgbClr val="FFFFFF"/>
                </a:solidFill>
                <a:latin typeface="Arimo Bold" panose="020B0704020202020204"/>
              </a:rPr>
              <a:t>Các dịch vụ được đầu tư hơn về chất lượng. đặc biệt là dịch vụ Karaoke cần tạo sự khác biệt, làm nổi bật.</a:t>
            </a:r>
            <a:endParaRPr lang="en-US" sz="1860">
              <a:solidFill>
                <a:srgbClr val="FFFFFF"/>
              </a:solidFill>
              <a:latin typeface="Arimo Bold" panose="020B0704020202020204"/>
            </a:endParaRPr>
          </a:p>
          <a:p>
            <a:pPr algn="ctr">
              <a:lnSpc>
                <a:spcPts val="2235"/>
              </a:lnSpc>
              <a:spcBef>
                <a:spcPct val="0"/>
              </a:spcBef>
            </a:pPr>
            <a:r>
              <a:rPr lang="en-US" sz="1860">
                <a:solidFill>
                  <a:srgbClr val="FFFFFF"/>
                </a:solidFill>
                <a:latin typeface="Arimo Bold" panose="020B0704020202020204"/>
              </a:rPr>
              <a:t>Tăng lượng khách hàng lên gấp đôi 500 khách hàng/tháng trong năm đầu tiên </a:t>
            </a:r>
            <a:endParaRPr lang="en-US" sz="1860">
              <a:solidFill>
                <a:srgbClr val="FFFFFF"/>
              </a:solidFill>
              <a:latin typeface="Arimo Bold" panose="020B0704020202020204"/>
            </a:endParaRPr>
          </a:p>
          <a:p>
            <a:pPr algn="ctr">
              <a:lnSpc>
                <a:spcPts val="2235"/>
              </a:lnSpc>
              <a:spcBef>
                <a:spcPct val="0"/>
              </a:spcBef>
            </a:pPr>
          </a:p>
        </p:txBody>
      </p:sp>
    </p:spTree>
  </p:cSld>
  <p:clrMapOvr>
    <a:masterClrMapping/>
  </p:clrMapOvr>
  <p:timing>
    <p:tnLst>
      <p:par>
        <p:cTn id="1" dur="indefinite" restart="never" nodeType="tmRoot"/>
      </p:par>
    </p:tnLst>
    <p:bldLst>
      <p:bldP spid="8" grpId="1"/>
      <p:bldP spid="9" grpId="1"/>
      <p:bldP spid="11" grpId="1"/>
      <p:bldP spid="12" grpId="1"/>
      <p:bldP spid="14" grpId="1"/>
      <p:bldP spid="15"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rot="4034">
            <a:off x="1028169" y="9491316"/>
            <a:ext cx="16231661" cy="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grpSp>
        <p:nvGrpSpPr>
          <p:cNvPr id="8" name="Group 8"/>
          <p:cNvGrpSpPr/>
          <p:nvPr/>
        </p:nvGrpSpPr>
        <p:grpSpPr>
          <a:xfrm rot="0">
            <a:off x="2168413" y="2451125"/>
            <a:ext cx="10116636" cy="1317794"/>
            <a:chOff x="0" y="0"/>
            <a:chExt cx="2664464" cy="347073"/>
          </a:xfrm>
        </p:grpSpPr>
        <p:sp>
          <p:nvSpPr>
            <p:cNvPr id="9" name="Freeform 9"/>
            <p:cNvSpPr/>
            <p:nvPr/>
          </p:nvSpPr>
          <p:spPr>
            <a:xfrm>
              <a:off x="0" y="0"/>
              <a:ext cx="2664464" cy="347073"/>
            </a:xfrm>
            <a:custGeom>
              <a:avLst/>
              <a:gdLst/>
              <a:ahLst/>
              <a:cxnLst/>
              <a:rect l="l" t="t" r="r" b="b"/>
              <a:pathLst>
                <a:path w="2664464" h="347073">
                  <a:moveTo>
                    <a:pt x="2461264" y="0"/>
                  </a:moveTo>
                  <a:lnTo>
                    <a:pt x="0" y="0"/>
                  </a:lnTo>
                  <a:lnTo>
                    <a:pt x="0" y="347073"/>
                  </a:lnTo>
                  <a:lnTo>
                    <a:pt x="2461264" y="347073"/>
                  </a:lnTo>
                  <a:lnTo>
                    <a:pt x="2664464" y="173537"/>
                  </a:lnTo>
                  <a:lnTo>
                    <a:pt x="2461264" y="0"/>
                  </a:lnTo>
                  <a:close/>
                </a:path>
              </a:pathLst>
            </a:custGeom>
            <a:solidFill>
              <a:srgbClr val="01004C"/>
            </a:solidFill>
          </p:spPr>
        </p:sp>
        <p:sp>
          <p:nvSpPr>
            <p:cNvPr id="10" name="TextBox 10"/>
            <p:cNvSpPr txBox="1"/>
            <p:nvPr/>
          </p:nvSpPr>
          <p:spPr>
            <a:xfrm>
              <a:off x="0" y="9525"/>
              <a:ext cx="2550164" cy="337548"/>
            </a:xfrm>
            <a:prstGeom prst="rect">
              <a:avLst/>
            </a:prstGeom>
          </p:spPr>
          <p:txBody>
            <a:bodyPr lIns="50800" tIns="50800" rIns="50800" bIns="50800" rtlCol="0" anchor="ctr"/>
            <a:lstStyle/>
            <a:p>
              <a:pPr algn="ctr">
                <a:lnSpc>
                  <a:spcPts val="7200"/>
                </a:lnSpc>
              </a:pPr>
              <a:r>
                <a:rPr lang="en-US" sz="6000">
                  <a:solidFill>
                    <a:srgbClr val="FFFFFF"/>
                  </a:solidFill>
                  <a:latin typeface="Open Sans Italics"/>
                </a:rPr>
                <a:t>Lý do chọn đề tài ?</a:t>
              </a:r>
              <a:endParaRPr lang="en-US" sz="6000">
                <a:solidFill>
                  <a:srgbClr val="FFFFFF"/>
                </a:solidFill>
                <a:latin typeface="Open Sans Italics"/>
              </a:endParaRPr>
            </a:p>
          </p:txBody>
        </p:sp>
      </p:grpSp>
      <p:sp>
        <p:nvSpPr>
          <p:cNvPr id="11" name="TextBox 11"/>
          <p:cNvSpPr txBox="1"/>
          <p:nvPr/>
        </p:nvSpPr>
        <p:spPr>
          <a:xfrm>
            <a:off x="1531425" y="1146200"/>
            <a:ext cx="6574021" cy="923290"/>
          </a:xfrm>
          <a:prstGeom prst="rect">
            <a:avLst/>
          </a:prstGeom>
        </p:spPr>
        <p:txBody>
          <a:bodyPr lIns="0" tIns="0" rIns="0" bIns="0" rtlCol="0" anchor="t">
            <a:spAutoFit/>
          </a:bodyPr>
          <a:lstStyle/>
          <a:p>
            <a:pPr marL="647700" lvl="1" indent="0" algn="l">
              <a:lnSpc>
                <a:spcPts val="7200"/>
              </a:lnSpc>
              <a:buFont typeface="Arial" panose="020B0604020202020204"/>
              <a:buNone/>
            </a:pPr>
            <a:r>
              <a:rPr lang="en-US" sz="6000">
                <a:solidFill>
                  <a:srgbClr val="191919"/>
                </a:solidFill>
                <a:latin typeface="Arimo Bold" panose="020B0704020202020204"/>
              </a:rPr>
              <a:t>1. GIỚI THIỆU</a:t>
            </a:r>
            <a:endParaRPr lang="en-US" sz="6000">
              <a:solidFill>
                <a:srgbClr val="191919"/>
              </a:solidFill>
              <a:latin typeface="Arimo Bold" panose="020B0704020202020204"/>
            </a:endParaRPr>
          </a:p>
        </p:txBody>
      </p:sp>
      <p:sp>
        <p:nvSpPr>
          <p:cNvPr id="12" name="TextBox 12"/>
          <p:cNvSpPr txBox="1"/>
          <p:nvPr/>
        </p:nvSpPr>
        <p:spPr>
          <a:xfrm>
            <a:off x="3253636" y="4604836"/>
            <a:ext cx="1386784" cy="942975"/>
          </a:xfrm>
          <a:prstGeom prst="rect">
            <a:avLst/>
          </a:prstGeom>
        </p:spPr>
        <p:txBody>
          <a:bodyPr lIns="0" tIns="0" rIns="0" bIns="0" rtlCol="0" anchor="t">
            <a:spAutoFit/>
          </a:bodyPr>
          <a:lstStyle/>
          <a:p>
            <a:pPr algn="ctr">
              <a:lnSpc>
                <a:spcPts val="7200"/>
              </a:lnSpc>
            </a:pPr>
            <a:r>
              <a:rPr lang="en-US" sz="6000" u="sng">
                <a:solidFill>
                  <a:srgbClr val="191919"/>
                </a:solidFill>
                <a:latin typeface="Arimo Bold" panose="020B0704020202020204"/>
              </a:rPr>
              <a:t>01</a:t>
            </a:r>
            <a:endParaRPr lang="en-US" sz="6000" u="sng">
              <a:solidFill>
                <a:srgbClr val="191919"/>
              </a:solidFill>
              <a:latin typeface="Arimo Bold" panose="020B0704020202020204"/>
            </a:endParaRPr>
          </a:p>
        </p:txBody>
      </p:sp>
      <p:sp>
        <p:nvSpPr>
          <p:cNvPr id="13" name="TextBox 13"/>
          <p:cNvSpPr txBox="1"/>
          <p:nvPr/>
        </p:nvSpPr>
        <p:spPr>
          <a:xfrm>
            <a:off x="8843600" y="4604836"/>
            <a:ext cx="1340550" cy="942975"/>
          </a:xfrm>
          <a:prstGeom prst="rect">
            <a:avLst/>
          </a:prstGeom>
        </p:spPr>
        <p:txBody>
          <a:bodyPr lIns="0" tIns="0" rIns="0" bIns="0" rtlCol="0" anchor="t">
            <a:spAutoFit/>
          </a:bodyPr>
          <a:lstStyle/>
          <a:p>
            <a:pPr algn="ctr">
              <a:lnSpc>
                <a:spcPts val="7200"/>
              </a:lnSpc>
            </a:pPr>
            <a:r>
              <a:rPr lang="en-US" sz="6000" u="sng">
                <a:solidFill>
                  <a:srgbClr val="191919"/>
                </a:solidFill>
                <a:latin typeface="Arimo Bold" panose="020B0704020202020204"/>
              </a:rPr>
              <a:t>02</a:t>
            </a:r>
            <a:endParaRPr lang="en-US" sz="6000" u="sng">
              <a:solidFill>
                <a:srgbClr val="191919"/>
              </a:solidFill>
              <a:latin typeface="Arimo Bold" panose="020B0704020202020204"/>
            </a:endParaRPr>
          </a:p>
        </p:txBody>
      </p:sp>
      <p:sp>
        <p:nvSpPr>
          <p:cNvPr id="14" name="TextBox 14"/>
          <p:cNvSpPr txBox="1"/>
          <p:nvPr/>
        </p:nvSpPr>
        <p:spPr>
          <a:xfrm>
            <a:off x="14331184" y="4604836"/>
            <a:ext cx="1340550" cy="942975"/>
          </a:xfrm>
          <a:prstGeom prst="rect">
            <a:avLst/>
          </a:prstGeom>
        </p:spPr>
        <p:txBody>
          <a:bodyPr lIns="0" tIns="0" rIns="0" bIns="0" rtlCol="0" anchor="t">
            <a:spAutoFit/>
          </a:bodyPr>
          <a:lstStyle/>
          <a:p>
            <a:pPr algn="ctr">
              <a:lnSpc>
                <a:spcPts val="7200"/>
              </a:lnSpc>
            </a:pPr>
            <a:r>
              <a:rPr lang="en-US" sz="6000" u="sng">
                <a:solidFill>
                  <a:srgbClr val="191919"/>
                </a:solidFill>
                <a:latin typeface="Arimo Bold" panose="020B0704020202020204"/>
              </a:rPr>
              <a:t>03</a:t>
            </a:r>
            <a:endParaRPr lang="en-US" sz="6000" u="sng">
              <a:solidFill>
                <a:srgbClr val="191919"/>
              </a:solidFill>
              <a:latin typeface="Arimo Bold" panose="020B0704020202020204"/>
            </a:endParaRPr>
          </a:p>
        </p:txBody>
      </p:sp>
      <p:sp>
        <p:nvSpPr>
          <p:cNvPr id="15" name="TextBox 15"/>
          <p:cNvSpPr txBox="1"/>
          <p:nvPr/>
        </p:nvSpPr>
        <p:spPr>
          <a:xfrm>
            <a:off x="1670128" y="6128836"/>
            <a:ext cx="4600035" cy="2743200"/>
          </a:xfrm>
          <a:prstGeom prst="rect">
            <a:avLst/>
          </a:prstGeom>
        </p:spPr>
        <p:txBody>
          <a:bodyPr lIns="0" tIns="0" rIns="0" bIns="0" rtlCol="0" anchor="t">
            <a:spAutoFit/>
          </a:bodyPr>
          <a:lstStyle/>
          <a:p>
            <a:pPr>
              <a:lnSpc>
                <a:spcPts val="4320"/>
              </a:lnSpc>
            </a:pPr>
            <a:r>
              <a:rPr lang="en-US" sz="3600">
                <a:solidFill>
                  <a:srgbClr val="191919"/>
                </a:solidFill>
                <a:latin typeface="Arimo Bold" panose="020B0704020202020204"/>
              </a:rPr>
              <a:t>Karaoke là một trong những hình thức giải trí được đông đảo mọi người yêu thích</a:t>
            </a:r>
            <a:endParaRPr lang="en-US" sz="3600">
              <a:solidFill>
                <a:srgbClr val="191919"/>
              </a:solidFill>
              <a:latin typeface="Arimo Bold" panose="020B0704020202020204"/>
            </a:endParaRPr>
          </a:p>
          <a:p>
            <a:pPr algn="l">
              <a:lnSpc>
                <a:spcPts val="4320"/>
              </a:lnSpc>
            </a:pPr>
          </a:p>
        </p:txBody>
      </p:sp>
      <p:sp>
        <p:nvSpPr>
          <p:cNvPr id="16" name="TextBox 16"/>
          <p:cNvSpPr txBox="1"/>
          <p:nvPr/>
        </p:nvSpPr>
        <p:spPr>
          <a:xfrm>
            <a:off x="11846106" y="6128836"/>
            <a:ext cx="5709660" cy="3286125"/>
          </a:xfrm>
          <a:prstGeom prst="rect">
            <a:avLst/>
          </a:prstGeom>
        </p:spPr>
        <p:txBody>
          <a:bodyPr lIns="0" tIns="0" rIns="0" bIns="0" rtlCol="0" anchor="t">
            <a:spAutoFit/>
          </a:bodyPr>
          <a:lstStyle/>
          <a:p>
            <a:pPr>
              <a:lnSpc>
                <a:spcPts val="4320"/>
              </a:lnSpc>
            </a:pPr>
            <a:r>
              <a:rPr lang="en-US" sz="3600">
                <a:solidFill>
                  <a:srgbClr val="191919"/>
                </a:solidFill>
                <a:latin typeface="Arimo Bold" panose="020B0704020202020204"/>
              </a:rPr>
              <a:t>Việc nắm bắt tình hình kinh doanh của một quán karaoke có nhiều phòng hát hay một lượng khách đông là một vấn đề lớn</a:t>
            </a:r>
            <a:endParaRPr lang="en-US" sz="3600">
              <a:solidFill>
                <a:srgbClr val="191919"/>
              </a:solidFill>
              <a:latin typeface="Arimo Bold" panose="020B0704020202020204"/>
            </a:endParaRPr>
          </a:p>
          <a:p>
            <a:pPr algn="l">
              <a:lnSpc>
                <a:spcPts val="4320"/>
              </a:lnSpc>
            </a:pPr>
          </a:p>
        </p:txBody>
      </p:sp>
      <p:sp>
        <p:nvSpPr>
          <p:cNvPr id="17" name="TextBox 17"/>
          <p:cNvSpPr txBox="1"/>
          <p:nvPr/>
        </p:nvSpPr>
        <p:spPr>
          <a:xfrm>
            <a:off x="7641525" y="6198998"/>
            <a:ext cx="3790934" cy="2200275"/>
          </a:xfrm>
          <a:prstGeom prst="rect">
            <a:avLst/>
          </a:prstGeom>
        </p:spPr>
        <p:txBody>
          <a:bodyPr lIns="0" tIns="0" rIns="0" bIns="0" rtlCol="0" anchor="t">
            <a:spAutoFit/>
          </a:bodyPr>
          <a:lstStyle/>
          <a:p>
            <a:pPr>
              <a:lnSpc>
                <a:spcPts val="4320"/>
              </a:lnSpc>
            </a:pPr>
            <a:r>
              <a:rPr lang="en-US" sz="3600">
                <a:solidFill>
                  <a:srgbClr val="191919"/>
                </a:solidFill>
                <a:latin typeface="Arimo Bold" panose="020B0704020202020204"/>
              </a:rPr>
              <a:t>Việc kinh doanh quán karaoke trở nên thịnh hành </a:t>
            </a:r>
            <a:endParaRPr lang="en-US" sz="3600">
              <a:solidFill>
                <a:srgbClr val="191919"/>
              </a:solidFill>
              <a:latin typeface="Arimo Bold" panose="020B0704020202020204"/>
            </a:endParaRPr>
          </a:p>
          <a:p>
            <a:pPr algn="l">
              <a:lnSpc>
                <a:spcPts val="4320"/>
              </a:lnSpc>
            </a:pPr>
          </a:p>
        </p:txBody>
      </p:sp>
      <p:sp>
        <p:nvSpPr>
          <p:cNvPr id="18" name="AutoShape 18"/>
          <p:cNvSpPr/>
          <p:nvPr/>
        </p:nvSpPr>
        <p:spPr>
          <a:xfrm>
            <a:off x="4640421" y="5090611"/>
            <a:ext cx="4203179" cy="0"/>
          </a:xfrm>
          <a:prstGeom prst="line">
            <a:avLst/>
          </a:prstGeom>
          <a:ln w="38100" cap="flat">
            <a:solidFill>
              <a:srgbClr val="191919"/>
            </a:solidFill>
            <a:prstDash val="solid"/>
            <a:headEnd type="diamond" w="lg" len="lg"/>
            <a:tailEnd type="diamond" w="lg" len="lg"/>
          </a:ln>
        </p:spPr>
      </p:sp>
      <p:sp>
        <p:nvSpPr>
          <p:cNvPr id="19" name="AutoShape 19"/>
          <p:cNvSpPr/>
          <p:nvPr/>
        </p:nvSpPr>
        <p:spPr>
          <a:xfrm>
            <a:off x="10184150" y="5090611"/>
            <a:ext cx="4147034" cy="0"/>
          </a:xfrm>
          <a:prstGeom prst="line">
            <a:avLst/>
          </a:prstGeom>
          <a:ln w="38100" cap="flat">
            <a:solidFill>
              <a:srgbClr val="191919"/>
            </a:solidFill>
            <a:prstDash val="solid"/>
            <a:headEnd type="diamond" w="lg" len="lg"/>
            <a:tailEnd type="diamond" w="lg" len="lg"/>
          </a:ln>
        </p:spPr>
      </p:sp>
      <p:sp>
        <p:nvSpPr>
          <p:cNvPr id="20" name="Freeform 20"/>
          <p:cNvSpPr/>
          <p:nvPr/>
        </p:nvSpPr>
        <p:spPr>
          <a:xfrm>
            <a:off x="14930169" y="1028700"/>
            <a:ext cx="2310606" cy="1679418"/>
          </a:xfrm>
          <a:custGeom>
            <a:avLst/>
            <a:gdLst/>
            <a:ahLst/>
            <a:cxnLst/>
            <a:rect l="l" t="t" r="r" b="b"/>
            <a:pathLst>
              <a:path w="2310606" h="1679418">
                <a:moveTo>
                  <a:pt x="0" y="0"/>
                </a:moveTo>
                <a:lnTo>
                  <a:pt x="2310606" y="0"/>
                </a:lnTo>
                <a:lnTo>
                  <a:pt x="2310606" y="1679418"/>
                </a:lnTo>
                <a:lnTo>
                  <a:pt x="0" y="167941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10166979" y="2298725"/>
            <a:ext cx="7073796" cy="6070552"/>
          </a:xfrm>
          <a:custGeom>
            <a:avLst/>
            <a:gdLst/>
            <a:ahLst/>
            <a:cxnLst/>
            <a:rect l="l" t="t" r="r" b="b"/>
            <a:pathLst>
              <a:path w="7073796" h="6070552">
                <a:moveTo>
                  <a:pt x="0" y="0"/>
                </a:moveTo>
                <a:lnTo>
                  <a:pt x="7073796" y="0"/>
                </a:lnTo>
                <a:lnTo>
                  <a:pt x="7073796" y="6070552"/>
                </a:lnTo>
                <a:lnTo>
                  <a:pt x="0" y="6070552"/>
                </a:lnTo>
                <a:lnTo>
                  <a:pt x="0" y="0"/>
                </a:lnTo>
                <a:close/>
              </a:path>
            </a:pathLst>
          </a:custGeom>
          <a:blipFill>
            <a:blip r:embed="rId1"/>
            <a:stretch>
              <a:fillRect l="-2608" r="-2608"/>
            </a:stretch>
          </a:blipFill>
        </p:spPr>
      </p:sp>
      <p:sp>
        <p:nvSpPr>
          <p:cNvPr id="9" name="TextBox 9"/>
          <p:cNvSpPr txBox="1"/>
          <p:nvPr/>
        </p:nvSpPr>
        <p:spPr>
          <a:xfrm>
            <a:off x="1531425" y="1146200"/>
            <a:ext cx="5201459"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6. Khởi ngiệp</a:t>
            </a:r>
            <a:endParaRPr lang="en-US" sz="6000">
              <a:solidFill>
                <a:srgbClr val="191919"/>
              </a:solidFill>
              <a:latin typeface="Arimo Bold" panose="020B0704020202020204"/>
            </a:endParaRPr>
          </a:p>
        </p:txBody>
      </p:sp>
      <p:sp>
        <p:nvSpPr>
          <p:cNvPr id="10" name="TextBox 10"/>
          <p:cNvSpPr txBox="1"/>
          <p:nvPr/>
        </p:nvSpPr>
        <p:spPr>
          <a:xfrm>
            <a:off x="1531425" y="2279675"/>
            <a:ext cx="12804620"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Phân tích thị trường</a:t>
            </a:r>
            <a:endParaRPr lang="en-US" sz="4075">
              <a:solidFill>
                <a:srgbClr val="A83463"/>
              </a:solidFill>
              <a:latin typeface="Arimo Bold" panose="020B0704020202020204"/>
            </a:endParaRPr>
          </a:p>
        </p:txBody>
      </p:sp>
      <p:sp>
        <p:nvSpPr>
          <p:cNvPr id="11" name="TextBox 11"/>
          <p:cNvSpPr txBox="1"/>
          <p:nvPr/>
        </p:nvSpPr>
        <p:spPr>
          <a:xfrm>
            <a:off x="1531425" y="3111869"/>
            <a:ext cx="7845438" cy="6400800"/>
          </a:xfrm>
          <a:prstGeom prst="rect">
            <a:avLst/>
          </a:prstGeom>
        </p:spPr>
        <p:txBody>
          <a:bodyPr lIns="0" tIns="0" rIns="0" bIns="0" rtlCol="0" anchor="t">
            <a:spAutoFit/>
          </a:bodyPr>
          <a:lstStyle/>
          <a:p>
            <a:pPr algn="ctr">
              <a:lnSpc>
                <a:spcPts val="3600"/>
              </a:lnSpc>
              <a:spcBef>
                <a:spcPct val="0"/>
              </a:spcBef>
            </a:pPr>
            <a:r>
              <a:rPr lang="en-US" sz="3000">
                <a:solidFill>
                  <a:srgbClr val="E16F1A"/>
                </a:solidFill>
                <a:latin typeface="Arimo Bold" panose="020B0704020202020204"/>
              </a:rPr>
              <a:t>Tình hình thị trường</a:t>
            </a:r>
            <a:endParaRPr lang="en-US" sz="3000">
              <a:solidFill>
                <a:srgbClr val="E16F1A"/>
              </a:solidFill>
              <a:latin typeface="Arimo Bold" panose="020B0704020202020204"/>
            </a:endParaRPr>
          </a:p>
          <a:p>
            <a:pPr algn="ctr">
              <a:lnSpc>
                <a:spcPts val="3000"/>
              </a:lnSpc>
              <a:spcBef>
                <a:spcPct val="0"/>
              </a:spcBef>
            </a:pPr>
            <a:r>
              <a:rPr lang="en-US" sz="2500">
                <a:solidFill>
                  <a:srgbClr val="000000"/>
                </a:solidFill>
                <a:latin typeface="Arimo Bold" panose="020B0704020202020204"/>
              </a:rPr>
              <a:t>Kinh doanh karaoke luôn là một ngành rất thu hút trên thị trường và là nơi giải trí được giới trẻ ưa chuộng. Mọi người có thể dành rất nhiều thời gian vào việc ca hát, ăn uống ở đây. Chính vì lẽ đó nhiều nhà đầu tư rất chịu chi tiền vào lĩnh vực này.</a:t>
            </a:r>
            <a:endParaRPr lang="en-US" sz="2500">
              <a:solidFill>
                <a:srgbClr val="000000"/>
              </a:solidFill>
              <a:latin typeface="Arimo Bold" panose="020B0704020202020204"/>
            </a:endParaRPr>
          </a:p>
          <a:p>
            <a:pPr algn="ctr">
              <a:lnSpc>
                <a:spcPts val="3000"/>
              </a:lnSpc>
              <a:spcBef>
                <a:spcPct val="0"/>
              </a:spcBef>
            </a:pPr>
            <a:r>
              <a:rPr lang="en-US" sz="2500">
                <a:solidFill>
                  <a:srgbClr val="000000"/>
                </a:solidFill>
                <a:latin typeface="Arimo Bold" panose="020B0704020202020204"/>
              </a:rPr>
              <a:t> </a:t>
            </a:r>
            <a:endParaRPr lang="en-US" sz="2500">
              <a:solidFill>
                <a:srgbClr val="000000"/>
              </a:solidFill>
              <a:latin typeface="Arimo Bold" panose="020B0704020202020204"/>
            </a:endParaRPr>
          </a:p>
          <a:p>
            <a:pPr algn="ctr">
              <a:lnSpc>
                <a:spcPts val="3000"/>
              </a:lnSpc>
              <a:spcBef>
                <a:spcPct val="0"/>
              </a:spcBef>
            </a:pPr>
            <a:r>
              <a:rPr lang="en-US" sz="2500">
                <a:solidFill>
                  <a:srgbClr val="000000"/>
                </a:solidFill>
                <a:latin typeface="Arimo Bold" panose="020B0704020202020204"/>
              </a:rPr>
              <a:t>Nhưng cũng vì sự thu hút này, mà rất nhiều quán karaoke ra đời và tạo nên một môi trường cạnh tranh rất cao. Vì vậy nên không hẳn quán karaoke nào mở ra cũng sẽ thành công và có nhiều khách hàng.</a:t>
            </a:r>
            <a:endParaRPr lang="en-US" sz="2500">
              <a:solidFill>
                <a:srgbClr val="000000"/>
              </a:solidFill>
              <a:latin typeface="Arimo Bold" panose="020B0704020202020204"/>
            </a:endParaRPr>
          </a:p>
          <a:p>
            <a:pPr algn="ctr">
              <a:lnSpc>
                <a:spcPts val="3000"/>
              </a:lnSpc>
              <a:spcBef>
                <a:spcPct val="0"/>
              </a:spcBef>
            </a:pPr>
            <a:r>
              <a:rPr lang="en-US" sz="2500">
                <a:solidFill>
                  <a:srgbClr val="000000"/>
                </a:solidFill>
                <a:latin typeface="Arimo Bold" panose="020B0704020202020204"/>
              </a:rPr>
              <a:t> </a:t>
            </a:r>
            <a:endParaRPr lang="en-US" sz="2500">
              <a:solidFill>
                <a:srgbClr val="000000"/>
              </a:solidFill>
              <a:latin typeface="Arimo Bold" panose="020B0704020202020204"/>
            </a:endParaRPr>
          </a:p>
          <a:p>
            <a:pPr algn="ctr">
              <a:lnSpc>
                <a:spcPts val="3000"/>
              </a:lnSpc>
              <a:spcBef>
                <a:spcPct val="0"/>
              </a:spcBef>
            </a:pPr>
            <a:r>
              <a:rPr lang="en-US" sz="2500">
                <a:solidFill>
                  <a:srgbClr val="000000"/>
                </a:solidFill>
                <a:latin typeface="Arimo Bold" panose="020B0704020202020204"/>
              </a:rPr>
              <a:t>Hiện nay có rất nhiều hệ thống Karaoke có độ uy tín nhất định ở tp.Hồ Chí Minh như: Karaoke NICE,Karaoke 98,Karaoke BIA,…</a:t>
            </a:r>
            <a:endParaRPr lang="en-US" sz="2500">
              <a:solidFill>
                <a:srgbClr val="000000"/>
              </a:solidFill>
              <a:latin typeface="Arimo Bold" panose="020B0704020202020204"/>
            </a:endParaRPr>
          </a:p>
          <a:p>
            <a:pPr algn="ctr">
              <a:lnSpc>
                <a:spcPts val="3000"/>
              </a:lnSpc>
              <a:spcBef>
                <a:spcPct val="0"/>
              </a:spcBef>
            </a:p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9" grpId="1"/>
      <p:bldP spid="10" grpId="1"/>
      <p:bldP spid="11"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TextBox 8"/>
          <p:cNvSpPr txBox="1"/>
          <p:nvPr/>
        </p:nvSpPr>
        <p:spPr>
          <a:xfrm>
            <a:off x="1531425" y="1146200"/>
            <a:ext cx="5201459"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6. Khởi ngiệp</a:t>
            </a:r>
            <a:endParaRPr lang="en-US" sz="6000">
              <a:solidFill>
                <a:srgbClr val="191919"/>
              </a:solidFill>
              <a:latin typeface="Arimo Bold" panose="020B0704020202020204"/>
            </a:endParaRPr>
          </a:p>
        </p:txBody>
      </p:sp>
      <p:sp>
        <p:nvSpPr>
          <p:cNvPr id="9" name="TextBox 9"/>
          <p:cNvSpPr txBox="1"/>
          <p:nvPr/>
        </p:nvSpPr>
        <p:spPr>
          <a:xfrm>
            <a:off x="1531425" y="2279675"/>
            <a:ext cx="12804620"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Phân tích thị trường</a:t>
            </a:r>
            <a:endParaRPr lang="en-US" sz="4875">
              <a:solidFill>
                <a:srgbClr val="A83463"/>
              </a:solidFill>
              <a:latin typeface="Arimo Bold" panose="020B0704020202020204"/>
            </a:endParaRPr>
          </a:p>
        </p:txBody>
      </p:sp>
      <p:sp>
        <p:nvSpPr>
          <p:cNvPr id="10" name="TextBox 10"/>
          <p:cNvSpPr txBox="1"/>
          <p:nvPr/>
        </p:nvSpPr>
        <p:spPr>
          <a:xfrm>
            <a:off x="3282715" y="3184550"/>
            <a:ext cx="12804620" cy="609600"/>
          </a:xfrm>
          <a:prstGeom prst="rect">
            <a:avLst/>
          </a:prstGeom>
        </p:spPr>
        <p:txBody>
          <a:bodyPr lIns="0" tIns="0" rIns="0" bIns="0" rtlCol="0" anchor="t">
            <a:spAutoFit/>
          </a:bodyPr>
          <a:lstStyle/>
          <a:p>
            <a:pPr algn="l">
              <a:lnSpc>
                <a:spcPts val="4650"/>
              </a:lnSpc>
              <a:spcBef>
                <a:spcPct val="0"/>
              </a:spcBef>
            </a:pPr>
            <a:r>
              <a:rPr lang="en-US" sz="3875">
                <a:solidFill>
                  <a:srgbClr val="E16F1A"/>
                </a:solidFill>
                <a:latin typeface="Arimo Bold" panose="020B0704020202020204"/>
              </a:rPr>
              <a:t>Phân đoạn thị trường và khách hàng mục tiêu </a:t>
            </a:r>
            <a:endParaRPr lang="en-US" sz="3875">
              <a:solidFill>
                <a:srgbClr val="E16F1A"/>
              </a:solidFill>
              <a:latin typeface="Arimo Bold" panose="020B0704020202020204"/>
            </a:endParaRPr>
          </a:p>
        </p:txBody>
      </p:sp>
      <p:grpSp>
        <p:nvGrpSpPr>
          <p:cNvPr id="11" name="Group 11"/>
          <p:cNvGrpSpPr/>
          <p:nvPr/>
        </p:nvGrpSpPr>
        <p:grpSpPr>
          <a:xfrm rot="0">
            <a:off x="4988248" y="4051325"/>
            <a:ext cx="2783976" cy="2783977"/>
            <a:chOff x="0" y="0"/>
            <a:chExt cx="1131797" cy="1131797"/>
          </a:xfrm>
        </p:grpSpPr>
        <p:sp>
          <p:nvSpPr>
            <p:cNvPr id="12" name="Freeform 12"/>
            <p:cNvSpPr/>
            <p:nvPr/>
          </p:nvSpPr>
          <p:spPr>
            <a:xfrm>
              <a:off x="0" y="0"/>
              <a:ext cx="1131824" cy="1131824"/>
            </a:xfrm>
            <a:custGeom>
              <a:avLst/>
              <a:gdLst/>
              <a:ahLst/>
              <a:cxnLst/>
              <a:rect l="l" t="t" r="r" b="b"/>
              <a:pathLst>
                <a:path w="1131824" h="1131824">
                  <a:moveTo>
                    <a:pt x="0" y="565912"/>
                  </a:moveTo>
                  <a:cubicBezTo>
                    <a:pt x="0" y="253365"/>
                    <a:pt x="253365" y="0"/>
                    <a:pt x="565912" y="0"/>
                  </a:cubicBezTo>
                  <a:cubicBezTo>
                    <a:pt x="878459" y="0"/>
                    <a:pt x="1131824" y="253365"/>
                    <a:pt x="1131824" y="565912"/>
                  </a:cubicBezTo>
                  <a:cubicBezTo>
                    <a:pt x="1131824" y="878459"/>
                    <a:pt x="878459" y="1131824"/>
                    <a:pt x="565912" y="1131824"/>
                  </a:cubicBezTo>
                  <a:cubicBezTo>
                    <a:pt x="253365" y="1131824"/>
                    <a:pt x="0" y="878459"/>
                    <a:pt x="0" y="565912"/>
                  </a:cubicBezTo>
                  <a:close/>
                </a:path>
              </a:pathLst>
            </a:custGeom>
            <a:solidFill>
              <a:srgbClr val="869FB2"/>
            </a:solidFill>
          </p:spPr>
        </p:sp>
      </p:grpSp>
      <p:grpSp>
        <p:nvGrpSpPr>
          <p:cNvPr id="13" name="Group 13"/>
          <p:cNvGrpSpPr/>
          <p:nvPr/>
        </p:nvGrpSpPr>
        <p:grpSpPr>
          <a:xfrm rot="0">
            <a:off x="9545965" y="4103105"/>
            <a:ext cx="2783976" cy="2783977"/>
            <a:chOff x="0" y="0"/>
            <a:chExt cx="1131797" cy="1131797"/>
          </a:xfrm>
        </p:grpSpPr>
        <p:sp>
          <p:nvSpPr>
            <p:cNvPr id="14" name="Freeform 14"/>
            <p:cNvSpPr/>
            <p:nvPr/>
          </p:nvSpPr>
          <p:spPr>
            <a:xfrm>
              <a:off x="0" y="0"/>
              <a:ext cx="1131824" cy="1131824"/>
            </a:xfrm>
            <a:custGeom>
              <a:avLst/>
              <a:gdLst/>
              <a:ahLst/>
              <a:cxnLst/>
              <a:rect l="l" t="t" r="r" b="b"/>
              <a:pathLst>
                <a:path w="1131824" h="1131824">
                  <a:moveTo>
                    <a:pt x="0" y="565912"/>
                  </a:moveTo>
                  <a:cubicBezTo>
                    <a:pt x="0" y="253365"/>
                    <a:pt x="253365" y="0"/>
                    <a:pt x="565912" y="0"/>
                  </a:cubicBezTo>
                  <a:cubicBezTo>
                    <a:pt x="878459" y="0"/>
                    <a:pt x="1131824" y="253365"/>
                    <a:pt x="1131824" y="565912"/>
                  </a:cubicBezTo>
                  <a:cubicBezTo>
                    <a:pt x="1131824" y="878459"/>
                    <a:pt x="878459" y="1131824"/>
                    <a:pt x="565912" y="1131824"/>
                  </a:cubicBezTo>
                  <a:cubicBezTo>
                    <a:pt x="253365" y="1131824"/>
                    <a:pt x="0" y="878459"/>
                    <a:pt x="0" y="565912"/>
                  </a:cubicBezTo>
                  <a:close/>
                </a:path>
              </a:pathLst>
            </a:custGeom>
            <a:solidFill>
              <a:srgbClr val="869FB2"/>
            </a:solidFill>
          </p:spPr>
        </p:sp>
      </p:grpSp>
      <p:grpSp>
        <p:nvGrpSpPr>
          <p:cNvPr id="15" name="Group 15"/>
          <p:cNvGrpSpPr/>
          <p:nvPr/>
        </p:nvGrpSpPr>
        <p:grpSpPr>
          <a:xfrm rot="0">
            <a:off x="4302362" y="7144257"/>
            <a:ext cx="8757991" cy="2078779"/>
            <a:chOff x="0" y="0"/>
            <a:chExt cx="1404917" cy="333468"/>
          </a:xfrm>
        </p:grpSpPr>
        <p:sp>
          <p:nvSpPr>
            <p:cNvPr id="16" name="Freeform 16"/>
            <p:cNvSpPr/>
            <p:nvPr/>
          </p:nvSpPr>
          <p:spPr>
            <a:xfrm>
              <a:off x="0" y="0"/>
              <a:ext cx="1404922" cy="333502"/>
            </a:xfrm>
            <a:custGeom>
              <a:avLst/>
              <a:gdLst/>
              <a:ahLst/>
              <a:cxnLst/>
              <a:rect l="l" t="t" r="r" b="b"/>
              <a:pathLst>
                <a:path w="1404922" h="333502">
                  <a:moveTo>
                    <a:pt x="0" y="166751"/>
                  </a:moveTo>
                  <a:cubicBezTo>
                    <a:pt x="0" y="74676"/>
                    <a:pt x="122621" y="0"/>
                    <a:pt x="273811" y="0"/>
                  </a:cubicBezTo>
                  <a:lnTo>
                    <a:pt x="1131114" y="0"/>
                  </a:lnTo>
                  <a:cubicBezTo>
                    <a:pt x="1282304" y="0"/>
                    <a:pt x="1404922" y="74676"/>
                    <a:pt x="1404922" y="166751"/>
                  </a:cubicBezTo>
                  <a:cubicBezTo>
                    <a:pt x="1404922" y="258826"/>
                    <a:pt x="1282304" y="333502"/>
                    <a:pt x="1131114" y="333502"/>
                  </a:cubicBezTo>
                  <a:lnTo>
                    <a:pt x="273811" y="333502"/>
                  </a:lnTo>
                  <a:cubicBezTo>
                    <a:pt x="122621" y="333502"/>
                    <a:pt x="0" y="258826"/>
                    <a:pt x="0" y="166751"/>
                  </a:cubicBezTo>
                  <a:close/>
                </a:path>
              </a:pathLst>
            </a:custGeom>
            <a:solidFill>
              <a:srgbClr val="667E92"/>
            </a:solidFill>
          </p:spPr>
        </p:sp>
      </p:grpSp>
      <p:grpSp>
        <p:nvGrpSpPr>
          <p:cNvPr id="17" name="Group 17"/>
          <p:cNvGrpSpPr/>
          <p:nvPr/>
        </p:nvGrpSpPr>
        <p:grpSpPr>
          <a:xfrm rot="1996300">
            <a:off x="7353592" y="6458226"/>
            <a:ext cx="837264" cy="629750"/>
            <a:chOff x="0" y="0"/>
            <a:chExt cx="458056" cy="344528"/>
          </a:xfrm>
        </p:grpSpPr>
        <p:sp>
          <p:nvSpPr>
            <p:cNvPr id="18" name="Freeform 18"/>
            <p:cNvSpPr/>
            <p:nvPr/>
          </p:nvSpPr>
          <p:spPr>
            <a:xfrm>
              <a:off x="127" y="127"/>
              <a:ext cx="457962" cy="344170"/>
            </a:xfrm>
            <a:custGeom>
              <a:avLst/>
              <a:gdLst/>
              <a:ahLst/>
              <a:cxnLst/>
              <a:rect l="l" t="t" r="r" b="b"/>
              <a:pathLst>
                <a:path w="457962" h="344170">
                  <a:moveTo>
                    <a:pt x="285750" y="0"/>
                  </a:moveTo>
                  <a:lnTo>
                    <a:pt x="227203" y="58547"/>
                  </a:lnTo>
                  <a:lnTo>
                    <a:pt x="299847" y="131064"/>
                  </a:lnTo>
                  <a:lnTo>
                    <a:pt x="0" y="131064"/>
                  </a:lnTo>
                  <a:lnTo>
                    <a:pt x="0" y="214376"/>
                  </a:lnTo>
                  <a:lnTo>
                    <a:pt x="299720" y="214376"/>
                  </a:lnTo>
                  <a:lnTo>
                    <a:pt x="227203" y="286893"/>
                  </a:lnTo>
                  <a:lnTo>
                    <a:pt x="285877" y="344170"/>
                  </a:lnTo>
                  <a:lnTo>
                    <a:pt x="457962" y="172085"/>
                  </a:lnTo>
                  <a:lnTo>
                    <a:pt x="285750" y="0"/>
                  </a:lnTo>
                  <a:close/>
                </a:path>
              </a:pathLst>
            </a:custGeom>
            <a:solidFill>
              <a:srgbClr val="869FB2"/>
            </a:solidFill>
          </p:spPr>
        </p:sp>
      </p:grpSp>
      <p:grpSp>
        <p:nvGrpSpPr>
          <p:cNvPr id="19" name="Group 19"/>
          <p:cNvGrpSpPr/>
          <p:nvPr/>
        </p:nvGrpSpPr>
        <p:grpSpPr>
          <a:xfrm rot="8267822">
            <a:off x="9004157" y="6364106"/>
            <a:ext cx="837264" cy="629750"/>
            <a:chOff x="0" y="0"/>
            <a:chExt cx="458056" cy="344528"/>
          </a:xfrm>
        </p:grpSpPr>
        <p:sp>
          <p:nvSpPr>
            <p:cNvPr id="20" name="Freeform 20"/>
            <p:cNvSpPr/>
            <p:nvPr/>
          </p:nvSpPr>
          <p:spPr>
            <a:xfrm>
              <a:off x="127" y="127"/>
              <a:ext cx="457962" cy="344170"/>
            </a:xfrm>
            <a:custGeom>
              <a:avLst/>
              <a:gdLst/>
              <a:ahLst/>
              <a:cxnLst/>
              <a:rect l="l" t="t" r="r" b="b"/>
              <a:pathLst>
                <a:path w="457962" h="344170">
                  <a:moveTo>
                    <a:pt x="285750" y="0"/>
                  </a:moveTo>
                  <a:lnTo>
                    <a:pt x="227203" y="58547"/>
                  </a:lnTo>
                  <a:lnTo>
                    <a:pt x="299847" y="131064"/>
                  </a:lnTo>
                  <a:lnTo>
                    <a:pt x="0" y="131064"/>
                  </a:lnTo>
                  <a:lnTo>
                    <a:pt x="0" y="214376"/>
                  </a:lnTo>
                  <a:lnTo>
                    <a:pt x="299720" y="214376"/>
                  </a:lnTo>
                  <a:lnTo>
                    <a:pt x="227203" y="286893"/>
                  </a:lnTo>
                  <a:lnTo>
                    <a:pt x="285877" y="344170"/>
                  </a:lnTo>
                  <a:lnTo>
                    <a:pt x="457962" y="172085"/>
                  </a:lnTo>
                  <a:lnTo>
                    <a:pt x="285750" y="0"/>
                  </a:lnTo>
                  <a:close/>
                </a:path>
              </a:pathLst>
            </a:custGeom>
            <a:solidFill>
              <a:srgbClr val="869FB2"/>
            </a:solidFill>
          </p:spPr>
        </p:sp>
      </p:grpSp>
      <p:sp>
        <p:nvSpPr>
          <p:cNvPr id="21" name="TextBox 21"/>
          <p:cNvSpPr txBox="1"/>
          <p:nvPr/>
        </p:nvSpPr>
        <p:spPr>
          <a:xfrm>
            <a:off x="5181343" y="5145337"/>
            <a:ext cx="2397787" cy="1019175"/>
          </a:xfrm>
          <a:prstGeom prst="rect">
            <a:avLst/>
          </a:prstGeom>
        </p:spPr>
        <p:txBody>
          <a:bodyPr lIns="0" tIns="0" rIns="0" bIns="0" rtlCol="0" anchor="t">
            <a:spAutoFit/>
          </a:bodyPr>
          <a:lstStyle/>
          <a:p>
            <a:pPr algn="ctr">
              <a:lnSpc>
                <a:spcPts val="2640"/>
              </a:lnSpc>
              <a:spcBef>
                <a:spcPct val="0"/>
              </a:spcBef>
            </a:pPr>
            <a:r>
              <a:rPr lang="en-US" sz="2200">
                <a:solidFill>
                  <a:srgbClr val="FFFFFF"/>
                </a:solidFill>
                <a:latin typeface="Arimo Bold" panose="020B0704020202020204"/>
              </a:rPr>
              <a:t>Độ tuổi từ 16-30</a:t>
            </a:r>
            <a:endParaRPr lang="en-US" sz="2200">
              <a:solidFill>
                <a:srgbClr val="FFFFFF"/>
              </a:solidFill>
              <a:latin typeface="Arimo Bold" panose="020B0704020202020204"/>
            </a:endParaRPr>
          </a:p>
          <a:p>
            <a:pPr algn="ctr">
              <a:lnSpc>
                <a:spcPts val="2640"/>
              </a:lnSpc>
              <a:spcBef>
                <a:spcPct val="0"/>
              </a:spcBef>
            </a:pPr>
            <a:r>
              <a:rPr lang="en-US" sz="2200">
                <a:solidFill>
                  <a:srgbClr val="FFFFFF"/>
                </a:solidFill>
                <a:latin typeface="Arimo Bold" panose="020B0704020202020204"/>
              </a:rPr>
              <a:t> Độ tuổi từ 31-40</a:t>
            </a:r>
            <a:endParaRPr lang="en-US" sz="2200">
              <a:solidFill>
                <a:srgbClr val="FFFFFF"/>
              </a:solidFill>
              <a:latin typeface="Arimo Bold" panose="020B0704020202020204"/>
            </a:endParaRPr>
          </a:p>
          <a:p>
            <a:pPr algn="ctr">
              <a:lnSpc>
                <a:spcPts val="2640"/>
              </a:lnSpc>
              <a:spcBef>
                <a:spcPct val="0"/>
              </a:spcBef>
            </a:pPr>
            <a:r>
              <a:rPr lang="en-US" sz="2200">
                <a:solidFill>
                  <a:srgbClr val="FFFFFF"/>
                </a:solidFill>
                <a:latin typeface="Arimo Bold" panose="020B0704020202020204"/>
              </a:rPr>
              <a:t> Độ tuổi trên 40</a:t>
            </a:r>
            <a:endParaRPr lang="en-US" sz="2200">
              <a:solidFill>
                <a:srgbClr val="FFFFFF"/>
              </a:solidFill>
              <a:latin typeface="Arimo Bold" panose="020B0704020202020204"/>
            </a:endParaRPr>
          </a:p>
        </p:txBody>
      </p:sp>
      <p:sp>
        <p:nvSpPr>
          <p:cNvPr id="22" name="TextBox 22"/>
          <p:cNvSpPr txBox="1"/>
          <p:nvPr/>
        </p:nvSpPr>
        <p:spPr>
          <a:xfrm>
            <a:off x="4988248" y="4507162"/>
            <a:ext cx="2783976" cy="361950"/>
          </a:xfrm>
          <a:prstGeom prst="rect">
            <a:avLst/>
          </a:prstGeom>
        </p:spPr>
        <p:txBody>
          <a:bodyPr lIns="0" tIns="0" rIns="0" bIns="0" rtlCol="0" anchor="t">
            <a:spAutoFit/>
          </a:bodyPr>
          <a:lstStyle/>
          <a:p>
            <a:pPr algn="ctr">
              <a:lnSpc>
                <a:spcPts val="2760"/>
              </a:lnSpc>
              <a:spcBef>
                <a:spcPct val="0"/>
              </a:spcBef>
            </a:pPr>
            <a:r>
              <a:rPr lang="en-US" sz="2300">
                <a:solidFill>
                  <a:srgbClr val="FFFFFF"/>
                </a:solidFill>
                <a:latin typeface="Arimo Bold" panose="020B0704020202020204"/>
              </a:rPr>
              <a:t>Theo độ tuổi</a:t>
            </a:r>
            <a:endParaRPr lang="en-US" sz="2300">
              <a:solidFill>
                <a:srgbClr val="FFFFFF"/>
              </a:solidFill>
              <a:latin typeface="Arimo Bold" panose="020B0704020202020204"/>
            </a:endParaRPr>
          </a:p>
        </p:txBody>
      </p:sp>
      <p:sp>
        <p:nvSpPr>
          <p:cNvPr id="23" name="TextBox 23"/>
          <p:cNvSpPr txBox="1"/>
          <p:nvPr/>
        </p:nvSpPr>
        <p:spPr>
          <a:xfrm>
            <a:off x="9685025" y="4688137"/>
            <a:ext cx="2505856" cy="626813"/>
          </a:xfrm>
          <a:prstGeom prst="rect">
            <a:avLst/>
          </a:prstGeom>
        </p:spPr>
        <p:txBody>
          <a:bodyPr lIns="0" tIns="0" rIns="0" bIns="0" rtlCol="0" anchor="t">
            <a:spAutoFit/>
          </a:bodyPr>
          <a:lstStyle/>
          <a:p>
            <a:pPr algn="ctr">
              <a:lnSpc>
                <a:spcPts val="2485"/>
              </a:lnSpc>
              <a:spcBef>
                <a:spcPct val="0"/>
              </a:spcBef>
            </a:pPr>
            <a:r>
              <a:rPr lang="en-US" sz="2070">
                <a:solidFill>
                  <a:srgbClr val="FFFFFF"/>
                </a:solidFill>
                <a:latin typeface="Arimo Bold" panose="020B0704020202020204"/>
              </a:rPr>
              <a:t>Theo mức độ dịch vụ</a:t>
            </a:r>
            <a:endParaRPr lang="en-US" sz="2070">
              <a:solidFill>
                <a:srgbClr val="FFFFFF"/>
              </a:solidFill>
              <a:latin typeface="Arimo Bold" panose="020B0704020202020204"/>
            </a:endParaRPr>
          </a:p>
        </p:txBody>
      </p:sp>
      <p:sp>
        <p:nvSpPr>
          <p:cNvPr id="24" name="TextBox 24"/>
          <p:cNvSpPr txBox="1"/>
          <p:nvPr/>
        </p:nvSpPr>
        <p:spPr>
          <a:xfrm>
            <a:off x="9944418" y="5332001"/>
            <a:ext cx="2092570" cy="1228725"/>
          </a:xfrm>
          <a:prstGeom prst="rect">
            <a:avLst/>
          </a:prstGeom>
        </p:spPr>
        <p:txBody>
          <a:bodyPr lIns="0" tIns="0" rIns="0" bIns="0" rtlCol="0" anchor="t">
            <a:spAutoFit/>
          </a:bodyPr>
          <a:lstStyle/>
          <a:p>
            <a:pPr algn="ctr">
              <a:lnSpc>
                <a:spcPts val="1255"/>
              </a:lnSpc>
              <a:spcBef>
                <a:spcPct val="0"/>
              </a:spcBef>
            </a:pPr>
            <a:r>
              <a:rPr lang="en-US" sz="1045">
                <a:solidFill>
                  <a:srgbClr val="FFFFFF"/>
                </a:solidFill>
                <a:latin typeface="Arimo Bold" panose="020B0704020202020204"/>
              </a:rPr>
              <a:t> Cao cấp: Phòng rộng, nội thất sang trọng, các loại dịch vụ cao cấp hơn như rượu vang, …</a:t>
            </a:r>
            <a:endParaRPr lang="en-US" sz="1045">
              <a:solidFill>
                <a:srgbClr val="FFFFFF"/>
              </a:solidFill>
              <a:latin typeface="Arimo Bold" panose="020B0704020202020204"/>
            </a:endParaRPr>
          </a:p>
          <a:p>
            <a:pPr algn="ctr">
              <a:lnSpc>
                <a:spcPts val="1255"/>
              </a:lnSpc>
              <a:spcBef>
                <a:spcPct val="0"/>
              </a:spcBef>
            </a:pPr>
            <a:r>
              <a:rPr lang="en-US" sz="1045">
                <a:solidFill>
                  <a:srgbClr val="FFFFFF"/>
                </a:solidFill>
                <a:latin typeface="Arimo Bold" panose="020B0704020202020204"/>
              </a:rPr>
              <a:t>Trung cấp: Phục vụ các dịch vụ  các quán Karaoke thông thường,  có hệ thống âm thanh chất lượng cao, không gian đủ rộng rãi. </a:t>
            </a:r>
            <a:endParaRPr lang="en-US" sz="1045">
              <a:solidFill>
                <a:srgbClr val="FFFFFF"/>
              </a:solidFill>
              <a:latin typeface="Arimo Bold" panose="020B0704020202020204"/>
            </a:endParaRPr>
          </a:p>
        </p:txBody>
      </p:sp>
      <p:sp>
        <p:nvSpPr>
          <p:cNvPr id="25" name="TextBox 25"/>
          <p:cNvSpPr txBox="1"/>
          <p:nvPr/>
        </p:nvSpPr>
        <p:spPr>
          <a:xfrm>
            <a:off x="4474877" y="7452894"/>
            <a:ext cx="8412961" cy="1866900"/>
          </a:xfrm>
          <a:prstGeom prst="rect">
            <a:avLst/>
          </a:prstGeom>
        </p:spPr>
        <p:txBody>
          <a:bodyPr lIns="0" tIns="0" rIns="0" bIns="0" rtlCol="0" anchor="t">
            <a:spAutoFit/>
          </a:bodyPr>
          <a:lstStyle/>
          <a:p>
            <a:pPr algn="ctr">
              <a:lnSpc>
                <a:spcPts val="3000"/>
              </a:lnSpc>
              <a:spcBef>
                <a:spcPct val="0"/>
              </a:spcBef>
            </a:pPr>
            <a:r>
              <a:rPr lang="en-US" sz="2500">
                <a:solidFill>
                  <a:srgbClr val="FFFFFF"/>
                </a:solidFill>
                <a:latin typeface="Arimo Bold" panose="020B0704020202020204"/>
              </a:rPr>
              <a:t>Thị trường mục tiêu của Karaoke là thị trường trung cấp: phục vụ dịch vụ trung cấp với mức giá hợp lí với khách hàng mục tiêu là khách hàng ở độ tuổi từ 16-40 tuổi. </a:t>
            </a:r>
            <a:endParaRPr lang="en-US" sz="2500">
              <a:solidFill>
                <a:srgbClr val="FFFFFF"/>
              </a:solidFill>
              <a:latin typeface="Arimo Bold" panose="020B0704020202020204"/>
            </a:endParaRPr>
          </a:p>
          <a:p>
            <a:pPr algn="ctr">
              <a:lnSpc>
                <a:spcPts val="3000"/>
              </a:lnSpc>
              <a:spcBef>
                <a:spcPct val="0"/>
              </a:spcBef>
            </a:pPr>
          </a:p>
        </p:txBody>
      </p:sp>
      <p:sp>
        <p:nvSpPr>
          <p:cNvPr id="26" name="Freeform 26"/>
          <p:cNvSpPr/>
          <p:nvPr/>
        </p:nvSpPr>
        <p:spPr>
          <a:xfrm>
            <a:off x="15587247" y="1028700"/>
            <a:ext cx="1691634" cy="1422344"/>
          </a:xfrm>
          <a:custGeom>
            <a:avLst/>
            <a:gdLst/>
            <a:ahLst/>
            <a:cxnLst/>
            <a:rect l="l" t="t" r="r" b="b"/>
            <a:pathLst>
              <a:path w="1691634" h="1422344">
                <a:moveTo>
                  <a:pt x="0" y="0"/>
                </a:moveTo>
                <a:lnTo>
                  <a:pt x="1691634" y="0"/>
                </a:lnTo>
                <a:lnTo>
                  <a:pt x="1691634" y="1422344"/>
                </a:lnTo>
                <a:lnTo>
                  <a:pt x="0" y="14223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8" grpId="1"/>
      <p:bldP spid="9" grpId="1"/>
      <p:bldP spid="10" grpId="1"/>
      <p:bldP spid="25" grpId="1"/>
      <p:bldP spid="21" grpId="1"/>
      <p:bldP spid="22" grpId="1"/>
      <p:bldP spid="23" grpId="1"/>
      <p:bldP spid="24"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TextBox 8"/>
          <p:cNvSpPr txBox="1"/>
          <p:nvPr/>
        </p:nvSpPr>
        <p:spPr>
          <a:xfrm>
            <a:off x="1531425" y="1146200"/>
            <a:ext cx="5201459"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6. Khởi ngiệp</a:t>
            </a:r>
            <a:endParaRPr lang="en-US" sz="6000">
              <a:solidFill>
                <a:srgbClr val="191919"/>
              </a:solidFill>
              <a:latin typeface="Arimo Bold" panose="020B0704020202020204"/>
            </a:endParaRPr>
          </a:p>
        </p:txBody>
      </p:sp>
      <p:sp>
        <p:nvSpPr>
          <p:cNvPr id="9" name="TextBox 9"/>
          <p:cNvSpPr txBox="1"/>
          <p:nvPr/>
        </p:nvSpPr>
        <p:spPr>
          <a:xfrm>
            <a:off x="1531425" y="2279675"/>
            <a:ext cx="12804620"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Thiết kế phần mềm</a:t>
            </a:r>
            <a:endParaRPr lang="en-US" sz="4875">
              <a:solidFill>
                <a:srgbClr val="A83463"/>
              </a:solidFill>
              <a:latin typeface="Arimo Bold" panose="020B0704020202020204"/>
            </a:endParaRPr>
          </a:p>
        </p:txBody>
      </p:sp>
      <p:sp>
        <p:nvSpPr>
          <p:cNvPr id="10" name="AutoShape 10"/>
          <p:cNvSpPr/>
          <p:nvPr/>
        </p:nvSpPr>
        <p:spPr>
          <a:xfrm>
            <a:off x="6363983" y="5658687"/>
            <a:ext cx="123475" cy="1229884"/>
          </a:xfrm>
          <a:prstGeom prst="line">
            <a:avLst/>
          </a:prstGeom>
          <a:ln w="57150" cap="rnd">
            <a:solidFill>
              <a:srgbClr val="A5B7C6"/>
            </a:solidFill>
            <a:prstDash val="solid"/>
            <a:headEnd type="none" w="sm" len="sm"/>
            <a:tailEnd type="diamond" w="lg" len="lg"/>
          </a:ln>
        </p:spPr>
      </p:sp>
      <p:sp>
        <p:nvSpPr>
          <p:cNvPr id="11" name="Freeform 11"/>
          <p:cNvSpPr/>
          <p:nvPr/>
        </p:nvSpPr>
        <p:spPr>
          <a:xfrm>
            <a:off x="5073955" y="3439496"/>
            <a:ext cx="2788252" cy="2432462"/>
          </a:xfrm>
          <a:custGeom>
            <a:avLst/>
            <a:gdLst/>
            <a:ahLst/>
            <a:cxnLst/>
            <a:rect l="l" t="t" r="r" b="b"/>
            <a:pathLst>
              <a:path w="2788252" h="2432462">
                <a:moveTo>
                  <a:pt x="0" y="0"/>
                </a:moveTo>
                <a:lnTo>
                  <a:pt x="2788252" y="0"/>
                </a:lnTo>
                <a:lnTo>
                  <a:pt x="2788252" y="2432462"/>
                </a:lnTo>
                <a:lnTo>
                  <a:pt x="0" y="243246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7734234" y="3439496"/>
            <a:ext cx="2788213" cy="2432462"/>
          </a:xfrm>
          <a:custGeom>
            <a:avLst/>
            <a:gdLst/>
            <a:ahLst/>
            <a:cxnLst/>
            <a:rect l="l" t="t" r="r" b="b"/>
            <a:pathLst>
              <a:path w="2788213" h="2432462">
                <a:moveTo>
                  <a:pt x="0" y="0"/>
                </a:moveTo>
                <a:lnTo>
                  <a:pt x="2788213" y="0"/>
                </a:lnTo>
                <a:lnTo>
                  <a:pt x="2788213" y="2432462"/>
                </a:lnTo>
                <a:lnTo>
                  <a:pt x="0" y="2432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AutoShape 13"/>
          <p:cNvSpPr/>
          <p:nvPr/>
        </p:nvSpPr>
        <p:spPr>
          <a:xfrm>
            <a:off x="11757174" y="5658687"/>
            <a:ext cx="123475" cy="1229884"/>
          </a:xfrm>
          <a:prstGeom prst="line">
            <a:avLst/>
          </a:prstGeom>
          <a:ln w="57150" cap="rnd">
            <a:solidFill>
              <a:srgbClr val="A5B7C6"/>
            </a:solidFill>
            <a:prstDash val="solid"/>
            <a:headEnd type="none" w="sm" len="sm"/>
            <a:tailEnd type="diamond" w="lg" len="lg"/>
          </a:ln>
        </p:spPr>
      </p:sp>
      <p:sp>
        <p:nvSpPr>
          <p:cNvPr id="14" name="Freeform 14"/>
          <p:cNvSpPr/>
          <p:nvPr/>
        </p:nvSpPr>
        <p:spPr>
          <a:xfrm>
            <a:off x="10423557" y="3439496"/>
            <a:ext cx="2790488" cy="2432462"/>
          </a:xfrm>
          <a:custGeom>
            <a:avLst/>
            <a:gdLst/>
            <a:ahLst/>
            <a:cxnLst/>
            <a:rect l="l" t="t" r="r" b="b"/>
            <a:pathLst>
              <a:path w="2790488" h="2432462">
                <a:moveTo>
                  <a:pt x="0" y="0"/>
                </a:moveTo>
                <a:lnTo>
                  <a:pt x="2790488" y="0"/>
                </a:lnTo>
                <a:lnTo>
                  <a:pt x="2790488" y="2432462"/>
                </a:lnTo>
                <a:lnTo>
                  <a:pt x="0" y="2432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5570413" y="3900492"/>
            <a:ext cx="1769842" cy="1390650"/>
          </a:xfrm>
          <a:prstGeom prst="rect">
            <a:avLst/>
          </a:prstGeom>
        </p:spPr>
        <p:txBody>
          <a:bodyPr lIns="0" tIns="0" rIns="0" bIns="0" rtlCol="0" anchor="t">
            <a:spAutoFit/>
          </a:bodyPr>
          <a:lstStyle/>
          <a:p>
            <a:pPr algn="l">
              <a:lnSpc>
                <a:spcPts val="3600"/>
              </a:lnSpc>
              <a:spcBef>
                <a:spcPct val="0"/>
              </a:spcBef>
            </a:pPr>
            <a:r>
              <a:rPr lang="en-US" sz="3000">
                <a:solidFill>
                  <a:srgbClr val="FFFFFF"/>
                </a:solidFill>
                <a:latin typeface="Arimo Bold" panose="020B0704020202020204"/>
              </a:rPr>
              <a:t>Thiết kế phần mềm</a:t>
            </a:r>
            <a:endParaRPr lang="en-US" sz="3000">
              <a:solidFill>
                <a:srgbClr val="FFFFFF"/>
              </a:solidFill>
              <a:latin typeface="Arimo Bold" panose="020B0704020202020204"/>
            </a:endParaRPr>
          </a:p>
        </p:txBody>
      </p:sp>
      <p:sp>
        <p:nvSpPr>
          <p:cNvPr id="16" name="TextBox 16"/>
          <p:cNvSpPr txBox="1"/>
          <p:nvPr/>
        </p:nvSpPr>
        <p:spPr>
          <a:xfrm>
            <a:off x="8259079" y="3950877"/>
            <a:ext cx="1769842" cy="933450"/>
          </a:xfrm>
          <a:prstGeom prst="rect">
            <a:avLst/>
          </a:prstGeom>
        </p:spPr>
        <p:txBody>
          <a:bodyPr lIns="0" tIns="0" rIns="0" bIns="0" rtlCol="0" anchor="t">
            <a:spAutoFit/>
          </a:bodyPr>
          <a:lstStyle/>
          <a:p>
            <a:pPr algn="l">
              <a:lnSpc>
                <a:spcPts val="3600"/>
              </a:lnSpc>
              <a:spcBef>
                <a:spcPct val="0"/>
              </a:spcBef>
            </a:pPr>
            <a:r>
              <a:rPr lang="en-US" sz="3000">
                <a:solidFill>
                  <a:srgbClr val="FFFFFF"/>
                </a:solidFill>
                <a:latin typeface="Arimo Bold" panose="020B0704020202020204"/>
              </a:rPr>
              <a:t>Bảo trì và lưu trữ</a:t>
            </a:r>
            <a:endParaRPr lang="en-US" sz="3000">
              <a:solidFill>
                <a:srgbClr val="FFFFFF"/>
              </a:solidFill>
              <a:latin typeface="Arimo Bold" panose="020B0704020202020204"/>
            </a:endParaRPr>
          </a:p>
        </p:txBody>
      </p:sp>
      <p:sp>
        <p:nvSpPr>
          <p:cNvPr id="17" name="TextBox 17"/>
          <p:cNvSpPr txBox="1"/>
          <p:nvPr/>
        </p:nvSpPr>
        <p:spPr>
          <a:xfrm>
            <a:off x="10933880" y="4179477"/>
            <a:ext cx="1769842" cy="933450"/>
          </a:xfrm>
          <a:prstGeom prst="rect">
            <a:avLst/>
          </a:prstGeom>
        </p:spPr>
        <p:txBody>
          <a:bodyPr lIns="0" tIns="0" rIns="0" bIns="0" rtlCol="0" anchor="t">
            <a:spAutoFit/>
          </a:bodyPr>
          <a:lstStyle/>
          <a:p>
            <a:pPr algn="l">
              <a:lnSpc>
                <a:spcPts val="3600"/>
              </a:lnSpc>
              <a:spcBef>
                <a:spcPct val="0"/>
              </a:spcBef>
            </a:pPr>
            <a:r>
              <a:rPr lang="en-US" sz="3000">
                <a:solidFill>
                  <a:srgbClr val="FFFFFF"/>
                </a:solidFill>
                <a:latin typeface="Arimo Bold" panose="020B0704020202020204"/>
              </a:rPr>
              <a:t>Thời gian thực hiện</a:t>
            </a:r>
            <a:endParaRPr lang="en-US" sz="3000">
              <a:solidFill>
                <a:srgbClr val="FFFFFF"/>
              </a:solidFill>
              <a:latin typeface="Arimo Bold" panose="020B0704020202020204"/>
            </a:endParaRPr>
          </a:p>
        </p:txBody>
      </p:sp>
      <p:sp>
        <p:nvSpPr>
          <p:cNvPr id="18" name="AutoShape 18"/>
          <p:cNvSpPr/>
          <p:nvPr/>
        </p:nvSpPr>
        <p:spPr>
          <a:xfrm>
            <a:off x="9172432" y="5661541"/>
            <a:ext cx="123475" cy="1229884"/>
          </a:xfrm>
          <a:prstGeom prst="line">
            <a:avLst/>
          </a:prstGeom>
          <a:ln w="57150" cap="rnd">
            <a:solidFill>
              <a:srgbClr val="A5B7C6"/>
            </a:solidFill>
            <a:prstDash val="solid"/>
            <a:headEnd type="none" w="sm" len="sm"/>
            <a:tailEnd type="diamond" w="lg" len="lg"/>
          </a:ln>
        </p:spPr>
      </p:sp>
      <p:grpSp>
        <p:nvGrpSpPr>
          <p:cNvPr id="19" name="Group 19"/>
          <p:cNvGrpSpPr/>
          <p:nvPr/>
        </p:nvGrpSpPr>
        <p:grpSpPr>
          <a:xfrm rot="0">
            <a:off x="5212756" y="6888571"/>
            <a:ext cx="2485155" cy="2369729"/>
            <a:chOff x="0" y="0"/>
            <a:chExt cx="2135800" cy="2036600"/>
          </a:xfrm>
        </p:grpSpPr>
        <p:sp>
          <p:nvSpPr>
            <p:cNvPr id="20" name="Freeform 20"/>
            <p:cNvSpPr/>
            <p:nvPr/>
          </p:nvSpPr>
          <p:spPr>
            <a:xfrm>
              <a:off x="12700" y="12700"/>
              <a:ext cx="2110359" cy="2011172"/>
            </a:xfrm>
            <a:custGeom>
              <a:avLst/>
              <a:gdLst/>
              <a:ahLst/>
              <a:cxnLst/>
              <a:rect l="l" t="t" r="r" b="b"/>
              <a:pathLst>
                <a:path w="2110359" h="2011172">
                  <a:moveTo>
                    <a:pt x="0" y="335153"/>
                  </a:moveTo>
                  <a:cubicBezTo>
                    <a:pt x="0" y="150114"/>
                    <a:pt x="150114" y="0"/>
                    <a:pt x="335407" y="0"/>
                  </a:cubicBezTo>
                  <a:lnTo>
                    <a:pt x="1774952" y="0"/>
                  </a:lnTo>
                  <a:cubicBezTo>
                    <a:pt x="1960245" y="0"/>
                    <a:pt x="2110359" y="150114"/>
                    <a:pt x="2110359" y="335153"/>
                  </a:cubicBezTo>
                  <a:lnTo>
                    <a:pt x="2110359" y="1676019"/>
                  </a:lnTo>
                  <a:cubicBezTo>
                    <a:pt x="2110359" y="1861185"/>
                    <a:pt x="1960245" y="2011172"/>
                    <a:pt x="1774952" y="2011172"/>
                  </a:cubicBezTo>
                  <a:lnTo>
                    <a:pt x="335407" y="2011172"/>
                  </a:lnTo>
                  <a:cubicBezTo>
                    <a:pt x="150114" y="2011172"/>
                    <a:pt x="0" y="1861185"/>
                    <a:pt x="0" y="1676019"/>
                  </a:cubicBezTo>
                  <a:close/>
                </a:path>
              </a:pathLst>
            </a:custGeom>
            <a:solidFill>
              <a:srgbClr val="7FD6C3"/>
            </a:solidFill>
          </p:spPr>
        </p:sp>
        <p:sp>
          <p:nvSpPr>
            <p:cNvPr id="21" name="Freeform 21"/>
            <p:cNvSpPr/>
            <p:nvPr/>
          </p:nvSpPr>
          <p:spPr>
            <a:xfrm>
              <a:off x="0" y="0"/>
              <a:ext cx="2135759" cy="2036572"/>
            </a:xfrm>
            <a:custGeom>
              <a:avLst/>
              <a:gdLst/>
              <a:ahLst/>
              <a:cxnLst/>
              <a:rect l="l" t="t" r="r" b="b"/>
              <a:pathLst>
                <a:path w="2135759" h="2036572">
                  <a:moveTo>
                    <a:pt x="0" y="347853"/>
                  </a:moveTo>
                  <a:cubicBezTo>
                    <a:pt x="0" y="155702"/>
                    <a:pt x="155829" y="0"/>
                    <a:pt x="348107" y="0"/>
                  </a:cubicBezTo>
                  <a:lnTo>
                    <a:pt x="1787652" y="0"/>
                  </a:lnTo>
                  <a:lnTo>
                    <a:pt x="1787652" y="12700"/>
                  </a:lnTo>
                  <a:lnTo>
                    <a:pt x="1787652" y="0"/>
                  </a:lnTo>
                  <a:lnTo>
                    <a:pt x="1787652" y="12700"/>
                  </a:lnTo>
                  <a:lnTo>
                    <a:pt x="1787652" y="0"/>
                  </a:lnTo>
                  <a:cubicBezTo>
                    <a:pt x="1979930" y="0"/>
                    <a:pt x="2135759" y="155702"/>
                    <a:pt x="2135759" y="347853"/>
                  </a:cubicBezTo>
                  <a:lnTo>
                    <a:pt x="2123059" y="347853"/>
                  </a:lnTo>
                  <a:lnTo>
                    <a:pt x="2135759" y="347853"/>
                  </a:lnTo>
                  <a:lnTo>
                    <a:pt x="2135759" y="1688719"/>
                  </a:lnTo>
                  <a:lnTo>
                    <a:pt x="2123059" y="1688719"/>
                  </a:lnTo>
                  <a:lnTo>
                    <a:pt x="2135759" y="1688719"/>
                  </a:lnTo>
                  <a:cubicBezTo>
                    <a:pt x="2135759" y="1880870"/>
                    <a:pt x="1979930" y="2036572"/>
                    <a:pt x="1787652" y="2036572"/>
                  </a:cubicBezTo>
                  <a:lnTo>
                    <a:pt x="1787652" y="2023872"/>
                  </a:lnTo>
                  <a:lnTo>
                    <a:pt x="1787652" y="2036572"/>
                  </a:lnTo>
                  <a:lnTo>
                    <a:pt x="348107" y="2036572"/>
                  </a:lnTo>
                  <a:lnTo>
                    <a:pt x="348107" y="2023872"/>
                  </a:lnTo>
                  <a:lnTo>
                    <a:pt x="348107" y="2036572"/>
                  </a:lnTo>
                  <a:cubicBezTo>
                    <a:pt x="155829" y="2036572"/>
                    <a:pt x="0" y="1880870"/>
                    <a:pt x="0" y="1688719"/>
                  </a:cubicBezTo>
                  <a:lnTo>
                    <a:pt x="0" y="347853"/>
                  </a:lnTo>
                  <a:lnTo>
                    <a:pt x="12700" y="347853"/>
                  </a:lnTo>
                  <a:lnTo>
                    <a:pt x="0" y="347853"/>
                  </a:lnTo>
                  <a:moveTo>
                    <a:pt x="25400" y="347853"/>
                  </a:moveTo>
                  <a:lnTo>
                    <a:pt x="25400" y="1688719"/>
                  </a:lnTo>
                  <a:lnTo>
                    <a:pt x="12700" y="1688719"/>
                  </a:lnTo>
                  <a:lnTo>
                    <a:pt x="25400" y="1688719"/>
                  </a:lnTo>
                  <a:cubicBezTo>
                    <a:pt x="25400" y="1866773"/>
                    <a:pt x="169926" y="2011172"/>
                    <a:pt x="348107" y="2011172"/>
                  </a:cubicBezTo>
                  <a:lnTo>
                    <a:pt x="1787652" y="2011172"/>
                  </a:lnTo>
                  <a:cubicBezTo>
                    <a:pt x="1965833" y="2011172"/>
                    <a:pt x="2110359" y="1866773"/>
                    <a:pt x="2110359" y="1688719"/>
                  </a:cubicBezTo>
                  <a:lnTo>
                    <a:pt x="2110359" y="347853"/>
                  </a:lnTo>
                  <a:cubicBezTo>
                    <a:pt x="2110359" y="169799"/>
                    <a:pt x="1965960" y="25400"/>
                    <a:pt x="1787652" y="25400"/>
                  </a:cubicBezTo>
                  <a:lnTo>
                    <a:pt x="348107" y="25400"/>
                  </a:lnTo>
                  <a:lnTo>
                    <a:pt x="348107" y="12700"/>
                  </a:lnTo>
                  <a:lnTo>
                    <a:pt x="348107" y="25400"/>
                  </a:lnTo>
                  <a:cubicBezTo>
                    <a:pt x="169926" y="25400"/>
                    <a:pt x="25400" y="169799"/>
                    <a:pt x="25400" y="347853"/>
                  </a:cubicBezTo>
                  <a:close/>
                </a:path>
              </a:pathLst>
            </a:custGeom>
            <a:solidFill>
              <a:srgbClr val="FFFFFF"/>
            </a:solidFill>
          </p:spPr>
        </p:sp>
      </p:grpSp>
      <p:grpSp>
        <p:nvGrpSpPr>
          <p:cNvPr id="22" name="Group 22"/>
          <p:cNvGrpSpPr/>
          <p:nvPr/>
        </p:nvGrpSpPr>
        <p:grpSpPr>
          <a:xfrm rot="0">
            <a:off x="8037292" y="6891426"/>
            <a:ext cx="2485155" cy="2369729"/>
            <a:chOff x="0" y="0"/>
            <a:chExt cx="2135800" cy="2036600"/>
          </a:xfrm>
        </p:grpSpPr>
        <p:sp>
          <p:nvSpPr>
            <p:cNvPr id="23" name="Freeform 23"/>
            <p:cNvSpPr/>
            <p:nvPr/>
          </p:nvSpPr>
          <p:spPr>
            <a:xfrm>
              <a:off x="12700" y="12700"/>
              <a:ext cx="2110359" cy="2011172"/>
            </a:xfrm>
            <a:custGeom>
              <a:avLst/>
              <a:gdLst/>
              <a:ahLst/>
              <a:cxnLst/>
              <a:rect l="l" t="t" r="r" b="b"/>
              <a:pathLst>
                <a:path w="2110359" h="2011172">
                  <a:moveTo>
                    <a:pt x="0" y="335153"/>
                  </a:moveTo>
                  <a:cubicBezTo>
                    <a:pt x="0" y="150114"/>
                    <a:pt x="150114" y="0"/>
                    <a:pt x="335407" y="0"/>
                  </a:cubicBezTo>
                  <a:lnTo>
                    <a:pt x="1774952" y="0"/>
                  </a:lnTo>
                  <a:cubicBezTo>
                    <a:pt x="1960245" y="0"/>
                    <a:pt x="2110359" y="150114"/>
                    <a:pt x="2110359" y="335153"/>
                  </a:cubicBezTo>
                  <a:lnTo>
                    <a:pt x="2110359" y="1676019"/>
                  </a:lnTo>
                  <a:cubicBezTo>
                    <a:pt x="2110359" y="1861185"/>
                    <a:pt x="1960245" y="2011172"/>
                    <a:pt x="1774952" y="2011172"/>
                  </a:cubicBezTo>
                  <a:lnTo>
                    <a:pt x="335407" y="2011172"/>
                  </a:lnTo>
                  <a:cubicBezTo>
                    <a:pt x="150114" y="2011172"/>
                    <a:pt x="0" y="1861185"/>
                    <a:pt x="0" y="1676019"/>
                  </a:cubicBezTo>
                  <a:close/>
                </a:path>
              </a:pathLst>
            </a:custGeom>
            <a:solidFill>
              <a:srgbClr val="7FD6C3"/>
            </a:solidFill>
          </p:spPr>
        </p:sp>
        <p:sp>
          <p:nvSpPr>
            <p:cNvPr id="24" name="Freeform 24"/>
            <p:cNvSpPr/>
            <p:nvPr/>
          </p:nvSpPr>
          <p:spPr>
            <a:xfrm>
              <a:off x="0" y="0"/>
              <a:ext cx="2135759" cy="2036572"/>
            </a:xfrm>
            <a:custGeom>
              <a:avLst/>
              <a:gdLst/>
              <a:ahLst/>
              <a:cxnLst/>
              <a:rect l="l" t="t" r="r" b="b"/>
              <a:pathLst>
                <a:path w="2135759" h="2036572">
                  <a:moveTo>
                    <a:pt x="0" y="347853"/>
                  </a:moveTo>
                  <a:cubicBezTo>
                    <a:pt x="0" y="155702"/>
                    <a:pt x="155829" y="0"/>
                    <a:pt x="348107" y="0"/>
                  </a:cubicBezTo>
                  <a:lnTo>
                    <a:pt x="1787652" y="0"/>
                  </a:lnTo>
                  <a:lnTo>
                    <a:pt x="1787652" y="12700"/>
                  </a:lnTo>
                  <a:lnTo>
                    <a:pt x="1787652" y="0"/>
                  </a:lnTo>
                  <a:lnTo>
                    <a:pt x="1787652" y="12700"/>
                  </a:lnTo>
                  <a:lnTo>
                    <a:pt x="1787652" y="0"/>
                  </a:lnTo>
                  <a:cubicBezTo>
                    <a:pt x="1979930" y="0"/>
                    <a:pt x="2135759" y="155702"/>
                    <a:pt x="2135759" y="347853"/>
                  </a:cubicBezTo>
                  <a:lnTo>
                    <a:pt x="2123059" y="347853"/>
                  </a:lnTo>
                  <a:lnTo>
                    <a:pt x="2135759" y="347853"/>
                  </a:lnTo>
                  <a:lnTo>
                    <a:pt x="2135759" y="1688719"/>
                  </a:lnTo>
                  <a:lnTo>
                    <a:pt x="2123059" y="1688719"/>
                  </a:lnTo>
                  <a:lnTo>
                    <a:pt x="2135759" y="1688719"/>
                  </a:lnTo>
                  <a:cubicBezTo>
                    <a:pt x="2135759" y="1880870"/>
                    <a:pt x="1979930" y="2036572"/>
                    <a:pt x="1787652" y="2036572"/>
                  </a:cubicBezTo>
                  <a:lnTo>
                    <a:pt x="1787652" y="2023872"/>
                  </a:lnTo>
                  <a:lnTo>
                    <a:pt x="1787652" y="2036572"/>
                  </a:lnTo>
                  <a:lnTo>
                    <a:pt x="348107" y="2036572"/>
                  </a:lnTo>
                  <a:lnTo>
                    <a:pt x="348107" y="2023872"/>
                  </a:lnTo>
                  <a:lnTo>
                    <a:pt x="348107" y="2036572"/>
                  </a:lnTo>
                  <a:cubicBezTo>
                    <a:pt x="155829" y="2036572"/>
                    <a:pt x="0" y="1880870"/>
                    <a:pt x="0" y="1688719"/>
                  </a:cubicBezTo>
                  <a:lnTo>
                    <a:pt x="0" y="347853"/>
                  </a:lnTo>
                  <a:lnTo>
                    <a:pt x="12700" y="347853"/>
                  </a:lnTo>
                  <a:lnTo>
                    <a:pt x="0" y="347853"/>
                  </a:lnTo>
                  <a:moveTo>
                    <a:pt x="25400" y="347853"/>
                  </a:moveTo>
                  <a:lnTo>
                    <a:pt x="25400" y="1688719"/>
                  </a:lnTo>
                  <a:lnTo>
                    <a:pt x="12700" y="1688719"/>
                  </a:lnTo>
                  <a:lnTo>
                    <a:pt x="25400" y="1688719"/>
                  </a:lnTo>
                  <a:cubicBezTo>
                    <a:pt x="25400" y="1866773"/>
                    <a:pt x="169926" y="2011172"/>
                    <a:pt x="348107" y="2011172"/>
                  </a:cubicBezTo>
                  <a:lnTo>
                    <a:pt x="1787652" y="2011172"/>
                  </a:lnTo>
                  <a:cubicBezTo>
                    <a:pt x="1965833" y="2011172"/>
                    <a:pt x="2110359" y="1866773"/>
                    <a:pt x="2110359" y="1688719"/>
                  </a:cubicBezTo>
                  <a:lnTo>
                    <a:pt x="2110359" y="347853"/>
                  </a:lnTo>
                  <a:cubicBezTo>
                    <a:pt x="2110359" y="169799"/>
                    <a:pt x="1965960" y="25400"/>
                    <a:pt x="1787652" y="25400"/>
                  </a:cubicBezTo>
                  <a:lnTo>
                    <a:pt x="348107" y="25400"/>
                  </a:lnTo>
                  <a:lnTo>
                    <a:pt x="348107" y="12700"/>
                  </a:lnTo>
                  <a:lnTo>
                    <a:pt x="348107" y="25400"/>
                  </a:lnTo>
                  <a:cubicBezTo>
                    <a:pt x="169926" y="25400"/>
                    <a:pt x="25400" y="169799"/>
                    <a:pt x="25400" y="347853"/>
                  </a:cubicBezTo>
                  <a:close/>
                </a:path>
              </a:pathLst>
            </a:custGeom>
            <a:solidFill>
              <a:srgbClr val="FFFFFF"/>
            </a:solidFill>
          </p:spPr>
        </p:sp>
      </p:grpSp>
      <p:grpSp>
        <p:nvGrpSpPr>
          <p:cNvPr id="25" name="Group 25"/>
          <p:cNvGrpSpPr/>
          <p:nvPr/>
        </p:nvGrpSpPr>
        <p:grpSpPr>
          <a:xfrm rot="0">
            <a:off x="10933880" y="6891426"/>
            <a:ext cx="2485155" cy="2369729"/>
            <a:chOff x="0" y="0"/>
            <a:chExt cx="2135800" cy="2036600"/>
          </a:xfrm>
        </p:grpSpPr>
        <p:sp>
          <p:nvSpPr>
            <p:cNvPr id="26" name="Freeform 26"/>
            <p:cNvSpPr/>
            <p:nvPr/>
          </p:nvSpPr>
          <p:spPr>
            <a:xfrm>
              <a:off x="12700" y="12700"/>
              <a:ext cx="2110359" cy="2011172"/>
            </a:xfrm>
            <a:custGeom>
              <a:avLst/>
              <a:gdLst/>
              <a:ahLst/>
              <a:cxnLst/>
              <a:rect l="l" t="t" r="r" b="b"/>
              <a:pathLst>
                <a:path w="2110359" h="2011172">
                  <a:moveTo>
                    <a:pt x="0" y="335153"/>
                  </a:moveTo>
                  <a:cubicBezTo>
                    <a:pt x="0" y="150114"/>
                    <a:pt x="150114" y="0"/>
                    <a:pt x="335407" y="0"/>
                  </a:cubicBezTo>
                  <a:lnTo>
                    <a:pt x="1774952" y="0"/>
                  </a:lnTo>
                  <a:cubicBezTo>
                    <a:pt x="1960245" y="0"/>
                    <a:pt x="2110359" y="150114"/>
                    <a:pt x="2110359" y="335153"/>
                  </a:cubicBezTo>
                  <a:lnTo>
                    <a:pt x="2110359" y="1676019"/>
                  </a:lnTo>
                  <a:cubicBezTo>
                    <a:pt x="2110359" y="1861185"/>
                    <a:pt x="1960245" y="2011172"/>
                    <a:pt x="1774952" y="2011172"/>
                  </a:cubicBezTo>
                  <a:lnTo>
                    <a:pt x="335407" y="2011172"/>
                  </a:lnTo>
                  <a:cubicBezTo>
                    <a:pt x="150114" y="2011172"/>
                    <a:pt x="0" y="1861185"/>
                    <a:pt x="0" y="1676019"/>
                  </a:cubicBezTo>
                  <a:close/>
                </a:path>
              </a:pathLst>
            </a:custGeom>
            <a:solidFill>
              <a:srgbClr val="7FD6C3"/>
            </a:solidFill>
          </p:spPr>
        </p:sp>
        <p:sp>
          <p:nvSpPr>
            <p:cNvPr id="27" name="Freeform 27"/>
            <p:cNvSpPr/>
            <p:nvPr/>
          </p:nvSpPr>
          <p:spPr>
            <a:xfrm>
              <a:off x="0" y="0"/>
              <a:ext cx="2135759" cy="2036572"/>
            </a:xfrm>
            <a:custGeom>
              <a:avLst/>
              <a:gdLst/>
              <a:ahLst/>
              <a:cxnLst/>
              <a:rect l="l" t="t" r="r" b="b"/>
              <a:pathLst>
                <a:path w="2135759" h="2036572">
                  <a:moveTo>
                    <a:pt x="0" y="347853"/>
                  </a:moveTo>
                  <a:cubicBezTo>
                    <a:pt x="0" y="155702"/>
                    <a:pt x="155829" y="0"/>
                    <a:pt x="348107" y="0"/>
                  </a:cubicBezTo>
                  <a:lnTo>
                    <a:pt x="1787652" y="0"/>
                  </a:lnTo>
                  <a:lnTo>
                    <a:pt x="1787652" y="12700"/>
                  </a:lnTo>
                  <a:lnTo>
                    <a:pt x="1787652" y="0"/>
                  </a:lnTo>
                  <a:lnTo>
                    <a:pt x="1787652" y="12700"/>
                  </a:lnTo>
                  <a:lnTo>
                    <a:pt x="1787652" y="0"/>
                  </a:lnTo>
                  <a:cubicBezTo>
                    <a:pt x="1979930" y="0"/>
                    <a:pt x="2135759" y="155702"/>
                    <a:pt x="2135759" y="347853"/>
                  </a:cubicBezTo>
                  <a:lnTo>
                    <a:pt x="2123059" y="347853"/>
                  </a:lnTo>
                  <a:lnTo>
                    <a:pt x="2135759" y="347853"/>
                  </a:lnTo>
                  <a:lnTo>
                    <a:pt x="2135759" y="1688719"/>
                  </a:lnTo>
                  <a:lnTo>
                    <a:pt x="2123059" y="1688719"/>
                  </a:lnTo>
                  <a:lnTo>
                    <a:pt x="2135759" y="1688719"/>
                  </a:lnTo>
                  <a:cubicBezTo>
                    <a:pt x="2135759" y="1880870"/>
                    <a:pt x="1979930" y="2036572"/>
                    <a:pt x="1787652" y="2036572"/>
                  </a:cubicBezTo>
                  <a:lnTo>
                    <a:pt x="1787652" y="2023872"/>
                  </a:lnTo>
                  <a:lnTo>
                    <a:pt x="1787652" y="2036572"/>
                  </a:lnTo>
                  <a:lnTo>
                    <a:pt x="348107" y="2036572"/>
                  </a:lnTo>
                  <a:lnTo>
                    <a:pt x="348107" y="2023872"/>
                  </a:lnTo>
                  <a:lnTo>
                    <a:pt x="348107" y="2036572"/>
                  </a:lnTo>
                  <a:cubicBezTo>
                    <a:pt x="155829" y="2036572"/>
                    <a:pt x="0" y="1880870"/>
                    <a:pt x="0" y="1688719"/>
                  </a:cubicBezTo>
                  <a:lnTo>
                    <a:pt x="0" y="347853"/>
                  </a:lnTo>
                  <a:lnTo>
                    <a:pt x="12700" y="347853"/>
                  </a:lnTo>
                  <a:lnTo>
                    <a:pt x="0" y="347853"/>
                  </a:lnTo>
                  <a:moveTo>
                    <a:pt x="25400" y="347853"/>
                  </a:moveTo>
                  <a:lnTo>
                    <a:pt x="25400" y="1688719"/>
                  </a:lnTo>
                  <a:lnTo>
                    <a:pt x="12700" y="1688719"/>
                  </a:lnTo>
                  <a:lnTo>
                    <a:pt x="25400" y="1688719"/>
                  </a:lnTo>
                  <a:cubicBezTo>
                    <a:pt x="25400" y="1866773"/>
                    <a:pt x="169926" y="2011172"/>
                    <a:pt x="348107" y="2011172"/>
                  </a:cubicBezTo>
                  <a:lnTo>
                    <a:pt x="1787652" y="2011172"/>
                  </a:lnTo>
                  <a:cubicBezTo>
                    <a:pt x="1965833" y="2011172"/>
                    <a:pt x="2110359" y="1866773"/>
                    <a:pt x="2110359" y="1688719"/>
                  </a:cubicBezTo>
                  <a:lnTo>
                    <a:pt x="2110359" y="347853"/>
                  </a:lnTo>
                  <a:cubicBezTo>
                    <a:pt x="2110359" y="169799"/>
                    <a:pt x="1965960" y="25400"/>
                    <a:pt x="1787652" y="25400"/>
                  </a:cubicBezTo>
                  <a:lnTo>
                    <a:pt x="348107" y="25400"/>
                  </a:lnTo>
                  <a:lnTo>
                    <a:pt x="348107" y="12700"/>
                  </a:lnTo>
                  <a:lnTo>
                    <a:pt x="348107" y="25400"/>
                  </a:lnTo>
                  <a:cubicBezTo>
                    <a:pt x="169926" y="25400"/>
                    <a:pt x="25400" y="169799"/>
                    <a:pt x="25400" y="347853"/>
                  </a:cubicBezTo>
                  <a:close/>
                </a:path>
              </a:pathLst>
            </a:custGeom>
            <a:solidFill>
              <a:srgbClr val="FFFFFF"/>
            </a:solidFill>
          </p:spPr>
        </p:sp>
      </p:grpSp>
      <p:sp>
        <p:nvSpPr>
          <p:cNvPr id="28" name="TextBox 28"/>
          <p:cNvSpPr txBox="1"/>
          <p:nvPr/>
        </p:nvSpPr>
        <p:spPr>
          <a:xfrm>
            <a:off x="5251810" y="7272426"/>
            <a:ext cx="2375907" cy="1390650"/>
          </a:xfrm>
          <a:prstGeom prst="rect">
            <a:avLst/>
          </a:prstGeom>
        </p:spPr>
        <p:txBody>
          <a:bodyPr lIns="0" tIns="0" rIns="0" bIns="0" rtlCol="0" anchor="t">
            <a:spAutoFit/>
          </a:bodyPr>
          <a:lstStyle/>
          <a:p>
            <a:pPr algn="ctr">
              <a:lnSpc>
                <a:spcPts val="3600"/>
              </a:lnSpc>
            </a:pPr>
            <a:r>
              <a:rPr lang="en-US" sz="3000">
                <a:solidFill>
                  <a:srgbClr val="000000"/>
                </a:solidFill>
                <a:latin typeface="Arimo Bold" panose="020B0704020202020204"/>
              </a:rPr>
              <a:t>Tự</a:t>
            </a:r>
            <a:endParaRPr lang="en-US" sz="3000">
              <a:solidFill>
                <a:srgbClr val="000000"/>
              </a:solidFill>
              <a:latin typeface="Arimo Bold" panose="020B0704020202020204"/>
            </a:endParaRPr>
          </a:p>
          <a:p>
            <a:pPr algn="ctr">
              <a:lnSpc>
                <a:spcPts val="3600"/>
              </a:lnSpc>
              <a:spcBef>
                <a:spcPct val="0"/>
              </a:spcBef>
            </a:pPr>
            <a:r>
              <a:rPr lang="en-US" sz="3000">
                <a:solidFill>
                  <a:srgbClr val="000000"/>
                </a:solidFill>
                <a:latin typeface="Arimo Bold" panose="020B0704020202020204"/>
              </a:rPr>
              <a:t>Thiết kế phần mềm</a:t>
            </a:r>
            <a:endParaRPr lang="en-US" sz="3000">
              <a:solidFill>
                <a:srgbClr val="000000"/>
              </a:solidFill>
              <a:latin typeface="Arimo Bold" panose="020B0704020202020204"/>
            </a:endParaRPr>
          </a:p>
        </p:txBody>
      </p:sp>
      <p:sp>
        <p:nvSpPr>
          <p:cNvPr id="29" name="TextBox 29"/>
          <p:cNvSpPr txBox="1"/>
          <p:nvPr/>
        </p:nvSpPr>
        <p:spPr>
          <a:xfrm>
            <a:off x="11043129" y="7771687"/>
            <a:ext cx="2375907" cy="933450"/>
          </a:xfrm>
          <a:prstGeom prst="rect">
            <a:avLst/>
          </a:prstGeom>
        </p:spPr>
        <p:txBody>
          <a:bodyPr lIns="0" tIns="0" rIns="0" bIns="0" rtlCol="0" anchor="t">
            <a:spAutoFit/>
          </a:bodyPr>
          <a:lstStyle/>
          <a:p>
            <a:pPr algn="ctr">
              <a:lnSpc>
                <a:spcPts val="3600"/>
              </a:lnSpc>
            </a:pPr>
            <a:r>
              <a:rPr lang="en-US" sz="3000">
                <a:solidFill>
                  <a:srgbClr val="000000"/>
                </a:solidFill>
                <a:latin typeface="Arimo Bold" panose="020B0704020202020204"/>
              </a:rPr>
              <a:t>10 Tuần</a:t>
            </a:r>
            <a:endParaRPr lang="en-US" sz="3000">
              <a:solidFill>
                <a:srgbClr val="000000"/>
              </a:solidFill>
              <a:latin typeface="Arimo Bold" panose="020B0704020202020204"/>
            </a:endParaRPr>
          </a:p>
          <a:p>
            <a:pPr algn="ctr">
              <a:lnSpc>
                <a:spcPts val="3600"/>
              </a:lnSpc>
              <a:spcBef>
                <a:spcPct val="0"/>
              </a:spcBef>
            </a:pPr>
          </a:p>
        </p:txBody>
      </p:sp>
      <p:sp>
        <p:nvSpPr>
          <p:cNvPr id="30" name="TextBox 30"/>
          <p:cNvSpPr txBox="1"/>
          <p:nvPr/>
        </p:nvSpPr>
        <p:spPr>
          <a:xfrm>
            <a:off x="8091916" y="7368586"/>
            <a:ext cx="2375907" cy="933450"/>
          </a:xfrm>
          <a:prstGeom prst="rect">
            <a:avLst/>
          </a:prstGeom>
        </p:spPr>
        <p:txBody>
          <a:bodyPr lIns="0" tIns="0" rIns="0" bIns="0" rtlCol="0" anchor="t">
            <a:spAutoFit/>
          </a:bodyPr>
          <a:lstStyle/>
          <a:p>
            <a:pPr algn="ctr">
              <a:lnSpc>
                <a:spcPts val="3600"/>
              </a:lnSpc>
              <a:spcBef>
                <a:spcPct val="0"/>
              </a:spcBef>
            </a:pPr>
            <a:r>
              <a:rPr lang="en-US" sz="3000">
                <a:solidFill>
                  <a:srgbClr val="000000"/>
                </a:solidFill>
                <a:latin typeface="Arimo Bold" panose="020B0704020202020204"/>
              </a:rPr>
              <a:t>Theo định kì 6 tháng / lần</a:t>
            </a:r>
            <a:endParaRPr lang="en-US" sz="3000">
              <a:solidFill>
                <a:srgbClr val="000000"/>
              </a:solidFill>
              <a:latin typeface="Arimo Bold" panose="020B0704020202020204"/>
            </a:endParaRPr>
          </a:p>
        </p:txBody>
      </p:sp>
      <p:sp>
        <p:nvSpPr>
          <p:cNvPr id="31" name="Freeform 31"/>
          <p:cNvSpPr/>
          <p:nvPr/>
        </p:nvSpPr>
        <p:spPr>
          <a:xfrm>
            <a:off x="15491946" y="1012499"/>
            <a:ext cx="1615784" cy="2029176"/>
          </a:xfrm>
          <a:custGeom>
            <a:avLst/>
            <a:gdLst/>
            <a:ahLst/>
            <a:cxnLst/>
            <a:rect l="l" t="t" r="r" b="b"/>
            <a:pathLst>
              <a:path w="1615784" h="2029176">
                <a:moveTo>
                  <a:pt x="0" y="0"/>
                </a:moveTo>
                <a:lnTo>
                  <a:pt x="1615784" y="0"/>
                </a:lnTo>
                <a:lnTo>
                  <a:pt x="1615784" y="2029176"/>
                </a:lnTo>
                <a:lnTo>
                  <a:pt x="0" y="20291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iming>
    <p:tnLst>
      <p:par>
        <p:cTn id="1" dur="indefinite" restart="never" nodeType="tmRoot"/>
      </p:par>
    </p:tnLst>
    <p:bldLst>
      <p:bldP spid="8" grpId="1"/>
      <p:bldP spid="9" grpId="1"/>
      <p:bldP spid="15" grpId="1"/>
      <p:bldP spid="28" grpId="1"/>
      <p:bldP spid="16" grpId="1"/>
      <p:bldP spid="30" grpId="1"/>
      <p:bldP spid="17" grpId="1"/>
      <p:bldP spid="29"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TextBox 8"/>
          <p:cNvSpPr txBox="1"/>
          <p:nvPr/>
        </p:nvSpPr>
        <p:spPr>
          <a:xfrm>
            <a:off x="1531425" y="1146200"/>
            <a:ext cx="5201459"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6. Khởi ngiệp</a:t>
            </a:r>
            <a:endParaRPr lang="en-US" sz="6000">
              <a:solidFill>
                <a:srgbClr val="191919"/>
              </a:solidFill>
              <a:latin typeface="Arimo Bold" panose="020B0704020202020204"/>
            </a:endParaRPr>
          </a:p>
        </p:txBody>
      </p:sp>
      <p:sp>
        <p:nvSpPr>
          <p:cNvPr id="9" name="TextBox 9"/>
          <p:cNvSpPr txBox="1"/>
          <p:nvPr/>
        </p:nvSpPr>
        <p:spPr>
          <a:xfrm>
            <a:off x="1531425" y="2279675"/>
            <a:ext cx="12804620"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Chiến lược cạnh tranh</a:t>
            </a:r>
            <a:endParaRPr lang="en-US" sz="4075">
              <a:solidFill>
                <a:srgbClr val="A83463"/>
              </a:solidFill>
              <a:latin typeface="Arimo Bold" panose="020B0704020202020204"/>
            </a:endParaRPr>
          </a:p>
        </p:txBody>
      </p:sp>
      <p:sp>
        <p:nvSpPr>
          <p:cNvPr id="10" name="Freeform 10"/>
          <p:cNvSpPr/>
          <p:nvPr/>
        </p:nvSpPr>
        <p:spPr>
          <a:xfrm>
            <a:off x="9338018" y="3950816"/>
            <a:ext cx="7645486" cy="1712859"/>
          </a:xfrm>
          <a:custGeom>
            <a:avLst/>
            <a:gdLst/>
            <a:ahLst/>
            <a:cxnLst/>
            <a:rect l="l" t="t" r="r" b="b"/>
            <a:pathLst>
              <a:path w="7645486" h="1712859">
                <a:moveTo>
                  <a:pt x="0" y="0"/>
                </a:moveTo>
                <a:lnTo>
                  <a:pt x="7645485" y="0"/>
                </a:lnTo>
                <a:lnTo>
                  <a:pt x="7645485" y="1712859"/>
                </a:lnTo>
                <a:lnTo>
                  <a:pt x="0" y="17128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9338018" y="6034105"/>
            <a:ext cx="7645486" cy="1712859"/>
          </a:xfrm>
          <a:custGeom>
            <a:avLst/>
            <a:gdLst/>
            <a:ahLst/>
            <a:cxnLst/>
            <a:rect l="l" t="t" r="r" b="b"/>
            <a:pathLst>
              <a:path w="7645486" h="1712859">
                <a:moveTo>
                  <a:pt x="0" y="0"/>
                </a:moveTo>
                <a:lnTo>
                  <a:pt x="7645485" y="0"/>
                </a:lnTo>
                <a:lnTo>
                  <a:pt x="7645485" y="1712859"/>
                </a:lnTo>
                <a:lnTo>
                  <a:pt x="0" y="17128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rot="-10800000">
            <a:off x="1240257" y="3950816"/>
            <a:ext cx="7645486" cy="1712859"/>
          </a:xfrm>
          <a:custGeom>
            <a:avLst/>
            <a:gdLst/>
            <a:ahLst/>
            <a:cxnLst/>
            <a:rect l="l" t="t" r="r" b="b"/>
            <a:pathLst>
              <a:path w="7645486" h="1712859">
                <a:moveTo>
                  <a:pt x="0" y="0"/>
                </a:moveTo>
                <a:lnTo>
                  <a:pt x="7645485" y="0"/>
                </a:lnTo>
                <a:lnTo>
                  <a:pt x="7645485" y="1712859"/>
                </a:lnTo>
                <a:lnTo>
                  <a:pt x="0" y="17128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Freeform 13"/>
          <p:cNvSpPr/>
          <p:nvPr/>
        </p:nvSpPr>
        <p:spPr>
          <a:xfrm rot="-10800000">
            <a:off x="1240257" y="6034105"/>
            <a:ext cx="7645486" cy="1712859"/>
          </a:xfrm>
          <a:custGeom>
            <a:avLst/>
            <a:gdLst/>
            <a:ahLst/>
            <a:cxnLst/>
            <a:rect l="l" t="t" r="r" b="b"/>
            <a:pathLst>
              <a:path w="7645486" h="1712859">
                <a:moveTo>
                  <a:pt x="0" y="0"/>
                </a:moveTo>
                <a:lnTo>
                  <a:pt x="7645485" y="0"/>
                </a:lnTo>
                <a:lnTo>
                  <a:pt x="7645485" y="1712859"/>
                </a:lnTo>
                <a:lnTo>
                  <a:pt x="0" y="17128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TextBox 14"/>
          <p:cNvSpPr txBox="1"/>
          <p:nvPr/>
        </p:nvSpPr>
        <p:spPr>
          <a:xfrm>
            <a:off x="7646367" y="4321471"/>
            <a:ext cx="1239376"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S</a:t>
            </a:r>
            <a:endParaRPr lang="en-US" sz="6000">
              <a:solidFill>
                <a:srgbClr val="191919"/>
              </a:solidFill>
              <a:latin typeface="Arimo Bold" panose="020B0704020202020204"/>
            </a:endParaRPr>
          </a:p>
        </p:txBody>
      </p:sp>
      <p:sp>
        <p:nvSpPr>
          <p:cNvPr id="15" name="TextBox 15"/>
          <p:cNvSpPr txBox="1"/>
          <p:nvPr/>
        </p:nvSpPr>
        <p:spPr>
          <a:xfrm>
            <a:off x="9804885" y="4321471"/>
            <a:ext cx="1239376"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W</a:t>
            </a:r>
            <a:endParaRPr lang="en-US" sz="6000">
              <a:solidFill>
                <a:srgbClr val="191919"/>
              </a:solidFill>
              <a:latin typeface="Arimo Bold" panose="020B0704020202020204"/>
            </a:endParaRPr>
          </a:p>
        </p:txBody>
      </p:sp>
      <p:sp>
        <p:nvSpPr>
          <p:cNvPr id="16" name="TextBox 16"/>
          <p:cNvSpPr txBox="1"/>
          <p:nvPr/>
        </p:nvSpPr>
        <p:spPr>
          <a:xfrm>
            <a:off x="7646367" y="6404759"/>
            <a:ext cx="1239376"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O</a:t>
            </a:r>
            <a:endParaRPr lang="en-US" sz="6000">
              <a:solidFill>
                <a:srgbClr val="191919"/>
              </a:solidFill>
              <a:latin typeface="Arimo Bold" panose="020B0704020202020204"/>
            </a:endParaRPr>
          </a:p>
        </p:txBody>
      </p:sp>
      <p:sp>
        <p:nvSpPr>
          <p:cNvPr id="17" name="TextBox 17"/>
          <p:cNvSpPr txBox="1"/>
          <p:nvPr/>
        </p:nvSpPr>
        <p:spPr>
          <a:xfrm>
            <a:off x="9804885" y="6404759"/>
            <a:ext cx="1239376"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T</a:t>
            </a:r>
            <a:endParaRPr lang="en-US" sz="6000">
              <a:solidFill>
                <a:srgbClr val="191919"/>
              </a:solidFill>
              <a:latin typeface="Arimo Bold" panose="020B0704020202020204"/>
            </a:endParaRPr>
          </a:p>
        </p:txBody>
      </p:sp>
      <p:sp>
        <p:nvSpPr>
          <p:cNvPr id="18" name="TextBox 18"/>
          <p:cNvSpPr txBox="1"/>
          <p:nvPr/>
        </p:nvSpPr>
        <p:spPr>
          <a:xfrm>
            <a:off x="1240257" y="4169071"/>
            <a:ext cx="4654517" cy="3143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S1: Nhân viên chuyên nghiệp</a:t>
            </a:r>
            <a:endParaRPr lang="en-US" sz="2000">
              <a:solidFill>
                <a:srgbClr val="FFFFFF"/>
              </a:solidFill>
              <a:latin typeface="Arimo Bold" panose="020B0704020202020204"/>
            </a:endParaRPr>
          </a:p>
        </p:txBody>
      </p:sp>
      <p:sp>
        <p:nvSpPr>
          <p:cNvPr id="19" name="TextBox 19"/>
          <p:cNvSpPr txBox="1"/>
          <p:nvPr/>
        </p:nvSpPr>
        <p:spPr>
          <a:xfrm>
            <a:off x="755302" y="4492921"/>
            <a:ext cx="4654517" cy="3143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S2:Giá cả phải chăng</a:t>
            </a:r>
            <a:endParaRPr lang="en-US" sz="2000">
              <a:solidFill>
                <a:srgbClr val="FFFFFF"/>
              </a:solidFill>
              <a:latin typeface="Arimo Bold" panose="020B0704020202020204"/>
            </a:endParaRPr>
          </a:p>
        </p:txBody>
      </p:sp>
      <p:sp>
        <p:nvSpPr>
          <p:cNvPr id="20" name="TextBox 20"/>
          <p:cNvSpPr txBox="1"/>
          <p:nvPr/>
        </p:nvSpPr>
        <p:spPr>
          <a:xfrm>
            <a:off x="561320" y="4829175"/>
            <a:ext cx="4654517" cy="3143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S3: Có nhà đầu tư</a:t>
            </a:r>
            <a:endParaRPr lang="en-US" sz="2000">
              <a:solidFill>
                <a:srgbClr val="FFFFFF"/>
              </a:solidFill>
              <a:latin typeface="Arimo Bold" panose="020B0704020202020204"/>
            </a:endParaRPr>
          </a:p>
        </p:txBody>
      </p:sp>
      <p:sp>
        <p:nvSpPr>
          <p:cNvPr id="21" name="TextBox 21"/>
          <p:cNvSpPr txBox="1"/>
          <p:nvPr/>
        </p:nvSpPr>
        <p:spPr>
          <a:xfrm>
            <a:off x="856624" y="5162550"/>
            <a:ext cx="4654517" cy="3143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S4: Chi phí duy trì thấp</a:t>
            </a:r>
            <a:endParaRPr lang="en-US" sz="2000">
              <a:solidFill>
                <a:srgbClr val="FFFFFF"/>
              </a:solidFill>
              <a:latin typeface="Arimo Bold" panose="020B0704020202020204"/>
            </a:endParaRPr>
          </a:p>
        </p:txBody>
      </p:sp>
      <p:sp>
        <p:nvSpPr>
          <p:cNvPr id="22" name="TextBox 22"/>
          <p:cNvSpPr txBox="1"/>
          <p:nvPr/>
        </p:nvSpPr>
        <p:spPr>
          <a:xfrm>
            <a:off x="11604424" y="4188121"/>
            <a:ext cx="4654517" cy="3143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W1: Chưa có kinh nghiệm kinh doanh</a:t>
            </a:r>
            <a:endParaRPr lang="en-US" sz="2000">
              <a:solidFill>
                <a:srgbClr val="FFFFFF"/>
              </a:solidFill>
              <a:latin typeface="Arimo Bold" panose="020B0704020202020204"/>
            </a:endParaRPr>
          </a:p>
        </p:txBody>
      </p:sp>
      <p:sp>
        <p:nvSpPr>
          <p:cNvPr id="23" name="TextBox 23"/>
          <p:cNvSpPr txBox="1"/>
          <p:nvPr/>
        </p:nvSpPr>
        <p:spPr>
          <a:xfrm>
            <a:off x="11604424" y="4524375"/>
            <a:ext cx="4654517" cy="3143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W2: Chưa được nhiều ngừoi biết đến</a:t>
            </a:r>
            <a:endParaRPr lang="en-US" sz="2000">
              <a:solidFill>
                <a:srgbClr val="FFFFFF"/>
              </a:solidFill>
              <a:latin typeface="Arimo Bold" panose="020B0704020202020204"/>
            </a:endParaRPr>
          </a:p>
        </p:txBody>
      </p:sp>
      <p:sp>
        <p:nvSpPr>
          <p:cNvPr id="24" name="TextBox 24"/>
          <p:cNvSpPr txBox="1"/>
          <p:nvPr/>
        </p:nvSpPr>
        <p:spPr>
          <a:xfrm>
            <a:off x="11327307" y="4857750"/>
            <a:ext cx="4654517" cy="3143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W3: Có thể xảy ra sự cố kỹ thuật</a:t>
            </a:r>
            <a:endParaRPr lang="en-US" sz="2000">
              <a:solidFill>
                <a:srgbClr val="FFFFFF"/>
              </a:solidFill>
              <a:latin typeface="Arimo Bold" panose="020B0704020202020204"/>
            </a:endParaRPr>
          </a:p>
        </p:txBody>
      </p:sp>
      <p:sp>
        <p:nvSpPr>
          <p:cNvPr id="25" name="TextBox 25"/>
          <p:cNvSpPr txBox="1"/>
          <p:nvPr/>
        </p:nvSpPr>
        <p:spPr>
          <a:xfrm>
            <a:off x="10703793" y="5162550"/>
            <a:ext cx="4654517" cy="3143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W4: Tài chính hạn hẹp</a:t>
            </a:r>
            <a:endParaRPr lang="en-US" sz="2000">
              <a:solidFill>
                <a:srgbClr val="FFFFFF"/>
              </a:solidFill>
              <a:latin typeface="Arimo Bold" panose="020B0704020202020204"/>
            </a:endParaRPr>
          </a:p>
        </p:txBody>
      </p:sp>
      <p:sp>
        <p:nvSpPr>
          <p:cNvPr id="26" name="TextBox 26"/>
          <p:cNvSpPr txBox="1"/>
          <p:nvPr/>
        </p:nvSpPr>
        <p:spPr>
          <a:xfrm>
            <a:off x="11729112" y="6271409"/>
            <a:ext cx="4654517" cy="6191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T1: Phải cạnh tranh với nhiều đối thủ uy tính lớn</a:t>
            </a:r>
            <a:endParaRPr lang="en-US" sz="2000">
              <a:solidFill>
                <a:srgbClr val="FFFFFF"/>
              </a:solidFill>
              <a:latin typeface="Arimo Bold" panose="020B0704020202020204"/>
            </a:endParaRPr>
          </a:p>
        </p:txBody>
      </p:sp>
      <p:sp>
        <p:nvSpPr>
          <p:cNvPr id="27" name="TextBox 27"/>
          <p:cNvSpPr txBox="1"/>
          <p:nvPr/>
        </p:nvSpPr>
        <p:spPr>
          <a:xfrm>
            <a:off x="11521289" y="7033409"/>
            <a:ext cx="4654517" cy="6191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T2:Kinh tế suy thoái làm cho hoạt động giải trí đi xuống</a:t>
            </a:r>
            <a:endParaRPr lang="en-US" sz="2000">
              <a:solidFill>
                <a:srgbClr val="FFFFFF"/>
              </a:solidFill>
              <a:latin typeface="Arimo Bold" panose="020B0704020202020204"/>
            </a:endParaRPr>
          </a:p>
        </p:txBody>
      </p:sp>
      <p:sp>
        <p:nvSpPr>
          <p:cNvPr id="28" name="TextBox 28"/>
          <p:cNvSpPr txBox="1"/>
          <p:nvPr/>
        </p:nvSpPr>
        <p:spPr>
          <a:xfrm>
            <a:off x="1240257" y="6271409"/>
            <a:ext cx="4654517" cy="6191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O1: Nhu cầu của khách hàng ngày càng tăng</a:t>
            </a:r>
            <a:endParaRPr lang="en-US" sz="2000">
              <a:solidFill>
                <a:srgbClr val="FFFFFF"/>
              </a:solidFill>
              <a:latin typeface="Arimo Bold" panose="020B0704020202020204"/>
            </a:endParaRPr>
          </a:p>
        </p:txBody>
      </p:sp>
      <p:sp>
        <p:nvSpPr>
          <p:cNvPr id="29" name="TextBox 29"/>
          <p:cNvSpPr txBox="1"/>
          <p:nvPr/>
        </p:nvSpPr>
        <p:spPr>
          <a:xfrm>
            <a:off x="1143266" y="7015519"/>
            <a:ext cx="4654517" cy="6191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Bold" panose="020B0704020202020204"/>
              </a:rPr>
              <a:t>O2: Thực hiện các chương trình khuyến mãi</a:t>
            </a:r>
            <a:endParaRPr lang="en-US" sz="2000">
              <a:solidFill>
                <a:srgbClr val="FFFFFF"/>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8" grpId="1"/>
      <p:bldP spid="9" grpId="1"/>
      <p:bldP spid="14" grpId="1"/>
      <p:bldP spid="15" grpId="1"/>
      <p:bldP spid="16" grpId="1"/>
      <p:bldP spid="17" grpId="1"/>
      <p:bldP spid="18" grpId="1"/>
      <p:bldP spid="19" grpId="1"/>
      <p:bldP spid="21" grpId="1"/>
      <p:bldP spid="22" grpId="1"/>
      <p:bldP spid="23" grpId="1"/>
      <p:bldP spid="24" grpId="1"/>
      <p:bldP spid="25" grpId="1"/>
      <p:bldP spid="26" grpId="1"/>
      <p:bldP spid="27" grpId="1"/>
      <p:bldP spid="28" grpId="1"/>
      <p:bldP spid="29"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TextBox 8"/>
          <p:cNvSpPr txBox="1"/>
          <p:nvPr/>
        </p:nvSpPr>
        <p:spPr>
          <a:xfrm>
            <a:off x="1531425" y="1146200"/>
            <a:ext cx="5201459"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6. Khởi ngiệp</a:t>
            </a:r>
            <a:endParaRPr lang="en-US" sz="6000">
              <a:solidFill>
                <a:srgbClr val="191919"/>
              </a:solidFill>
              <a:latin typeface="Arimo Bold" panose="020B0704020202020204"/>
            </a:endParaRPr>
          </a:p>
        </p:txBody>
      </p:sp>
      <p:sp>
        <p:nvSpPr>
          <p:cNvPr id="9" name="TextBox 9"/>
          <p:cNvSpPr txBox="1"/>
          <p:nvPr/>
        </p:nvSpPr>
        <p:spPr>
          <a:xfrm>
            <a:off x="1531425" y="2279675"/>
            <a:ext cx="12804620" cy="638175"/>
          </a:xfrm>
          <a:prstGeom prst="rect">
            <a:avLst/>
          </a:prstGeom>
        </p:spPr>
        <p:txBody>
          <a:bodyPr lIns="0" tIns="0" rIns="0" bIns="0" rtlCol="0" anchor="t">
            <a:spAutoFit/>
          </a:bodyPr>
          <a:lstStyle/>
          <a:p>
            <a:pPr algn="l">
              <a:lnSpc>
                <a:spcPts val="4890"/>
              </a:lnSpc>
              <a:spcBef>
                <a:spcPct val="0"/>
              </a:spcBef>
            </a:pPr>
            <a:r>
              <a:rPr lang="en-US" sz="4075">
                <a:solidFill>
                  <a:srgbClr val="A83463"/>
                </a:solidFill>
                <a:latin typeface="Arimo Bold" panose="020B0704020202020204"/>
              </a:rPr>
              <a:t>Kế hoạch Marketing</a:t>
            </a:r>
            <a:endParaRPr lang="en-US" sz="4075">
              <a:solidFill>
                <a:srgbClr val="A83463"/>
              </a:solidFill>
              <a:latin typeface="Arimo Bold" panose="020B0704020202020204"/>
            </a:endParaRPr>
          </a:p>
        </p:txBody>
      </p:sp>
      <p:sp>
        <p:nvSpPr>
          <p:cNvPr id="10" name="AutoShape 10"/>
          <p:cNvSpPr/>
          <p:nvPr/>
        </p:nvSpPr>
        <p:spPr>
          <a:xfrm flipV="1">
            <a:off x="3337367" y="6153048"/>
            <a:ext cx="13157307" cy="7611"/>
          </a:xfrm>
          <a:prstGeom prst="line">
            <a:avLst/>
          </a:prstGeom>
          <a:ln w="57150" cap="rnd">
            <a:solidFill>
              <a:srgbClr val="A5B7C6"/>
            </a:solidFill>
            <a:prstDash val="solid"/>
            <a:headEnd type="none" w="sm" len="sm"/>
            <a:tailEnd type="triangle" w="lg" len="med"/>
          </a:ln>
        </p:spPr>
      </p:sp>
      <p:sp>
        <p:nvSpPr>
          <p:cNvPr id="11" name="AutoShape 11"/>
          <p:cNvSpPr/>
          <p:nvPr/>
        </p:nvSpPr>
        <p:spPr>
          <a:xfrm>
            <a:off x="7161972" y="4385502"/>
            <a:ext cx="172542" cy="1935096"/>
          </a:xfrm>
          <a:prstGeom prst="line">
            <a:avLst/>
          </a:prstGeom>
          <a:ln w="57150" cap="rnd">
            <a:solidFill>
              <a:srgbClr val="A5B7C6"/>
            </a:solidFill>
            <a:prstDash val="solid"/>
            <a:headEnd type="none" w="sm" len="sm"/>
            <a:tailEnd type="none" w="sm" len="sm"/>
          </a:ln>
        </p:spPr>
      </p:sp>
      <p:grpSp>
        <p:nvGrpSpPr>
          <p:cNvPr id="12" name="Group 12"/>
          <p:cNvGrpSpPr/>
          <p:nvPr/>
        </p:nvGrpSpPr>
        <p:grpSpPr>
          <a:xfrm rot="0">
            <a:off x="5637135" y="3251225"/>
            <a:ext cx="3068950" cy="1160390"/>
            <a:chOff x="0" y="0"/>
            <a:chExt cx="1530005" cy="578505"/>
          </a:xfrm>
        </p:grpSpPr>
        <p:sp>
          <p:nvSpPr>
            <p:cNvPr id="13" name="Freeform 13"/>
            <p:cNvSpPr/>
            <p:nvPr/>
          </p:nvSpPr>
          <p:spPr>
            <a:xfrm>
              <a:off x="0" y="0"/>
              <a:ext cx="1529935" cy="578562"/>
            </a:xfrm>
            <a:custGeom>
              <a:avLst/>
              <a:gdLst/>
              <a:ahLst/>
              <a:cxnLst/>
              <a:rect l="l" t="t" r="r" b="b"/>
              <a:pathLst>
                <a:path w="1529935" h="578562">
                  <a:moveTo>
                    <a:pt x="0" y="0"/>
                  </a:moveTo>
                  <a:lnTo>
                    <a:pt x="1529935" y="0"/>
                  </a:lnTo>
                  <a:lnTo>
                    <a:pt x="1529935" y="578562"/>
                  </a:lnTo>
                  <a:lnTo>
                    <a:pt x="0" y="578562"/>
                  </a:lnTo>
                  <a:close/>
                </a:path>
              </a:pathLst>
            </a:custGeom>
            <a:solidFill>
              <a:srgbClr val="0097B2"/>
            </a:solidFill>
          </p:spPr>
        </p:sp>
      </p:grpSp>
      <p:grpSp>
        <p:nvGrpSpPr>
          <p:cNvPr id="14" name="Group 14"/>
          <p:cNvGrpSpPr/>
          <p:nvPr/>
        </p:nvGrpSpPr>
        <p:grpSpPr>
          <a:xfrm rot="0">
            <a:off x="6540539" y="5522329"/>
            <a:ext cx="1185943" cy="1185943"/>
            <a:chOff x="0" y="0"/>
            <a:chExt cx="537308" cy="537309"/>
          </a:xfrm>
        </p:grpSpPr>
        <p:sp>
          <p:nvSpPr>
            <p:cNvPr id="15" name="Freeform 15"/>
            <p:cNvSpPr/>
            <p:nvPr/>
          </p:nvSpPr>
          <p:spPr>
            <a:xfrm>
              <a:off x="0" y="0"/>
              <a:ext cx="537337" cy="537337"/>
            </a:xfrm>
            <a:custGeom>
              <a:avLst/>
              <a:gdLst/>
              <a:ahLst/>
              <a:cxnLst/>
              <a:rect l="l" t="t" r="r" b="b"/>
              <a:pathLst>
                <a:path w="537337" h="537337">
                  <a:moveTo>
                    <a:pt x="0" y="268605"/>
                  </a:moveTo>
                  <a:cubicBezTo>
                    <a:pt x="0" y="120269"/>
                    <a:pt x="120269" y="0"/>
                    <a:pt x="268605" y="0"/>
                  </a:cubicBezTo>
                  <a:cubicBezTo>
                    <a:pt x="416941" y="0"/>
                    <a:pt x="537337" y="120269"/>
                    <a:pt x="537337" y="268605"/>
                  </a:cubicBezTo>
                  <a:cubicBezTo>
                    <a:pt x="537337" y="416941"/>
                    <a:pt x="417068" y="537337"/>
                    <a:pt x="268605" y="537337"/>
                  </a:cubicBezTo>
                  <a:cubicBezTo>
                    <a:pt x="120142" y="537337"/>
                    <a:pt x="0" y="417068"/>
                    <a:pt x="0" y="268605"/>
                  </a:cubicBezTo>
                  <a:close/>
                </a:path>
              </a:pathLst>
            </a:custGeom>
            <a:solidFill>
              <a:srgbClr val="0097B2"/>
            </a:solidFill>
          </p:spPr>
        </p:sp>
      </p:grpSp>
      <p:grpSp>
        <p:nvGrpSpPr>
          <p:cNvPr id="16" name="Group 16"/>
          <p:cNvGrpSpPr/>
          <p:nvPr/>
        </p:nvGrpSpPr>
        <p:grpSpPr>
          <a:xfrm rot="0">
            <a:off x="7726481" y="7612847"/>
            <a:ext cx="3898679" cy="1591380"/>
            <a:chOff x="0" y="0"/>
            <a:chExt cx="1766353" cy="720998"/>
          </a:xfrm>
        </p:grpSpPr>
        <p:sp>
          <p:nvSpPr>
            <p:cNvPr id="17" name="Freeform 17"/>
            <p:cNvSpPr/>
            <p:nvPr/>
          </p:nvSpPr>
          <p:spPr>
            <a:xfrm>
              <a:off x="0" y="0"/>
              <a:ext cx="1766271" cy="721054"/>
            </a:xfrm>
            <a:custGeom>
              <a:avLst/>
              <a:gdLst/>
              <a:ahLst/>
              <a:cxnLst/>
              <a:rect l="l" t="t" r="r" b="b"/>
              <a:pathLst>
                <a:path w="1766271" h="721054">
                  <a:moveTo>
                    <a:pt x="0" y="0"/>
                  </a:moveTo>
                  <a:lnTo>
                    <a:pt x="1766271" y="0"/>
                  </a:lnTo>
                  <a:lnTo>
                    <a:pt x="1766271" y="721054"/>
                  </a:lnTo>
                  <a:lnTo>
                    <a:pt x="0" y="721054"/>
                  </a:lnTo>
                  <a:close/>
                </a:path>
              </a:pathLst>
            </a:custGeom>
            <a:solidFill>
              <a:srgbClr val="0097B2"/>
            </a:solidFill>
          </p:spPr>
        </p:sp>
      </p:grpSp>
      <p:grpSp>
        <p:nvGrpSpPr>
          <p:cNvPr id="18" name="Group 18"/>
          <p:cNvGrpSpPr/>
          <p:nvPr/>
        </p:nvGrpSpPr>
        <p:grpSpPr>
          <a:xfrm rot="0">
            <a:off x="8820460" y="5568030"/>
            <a:ext cx="1185943" cy="1185943"/>
            <a:chOff x="0" y="0"/>
            <a:chExt cx="537308" cy="537309"/>
          </a:xfrm>
        </p:grpSpPr>
        <p:sp>
          <p:nvSpPr>
            <p:cNvPr id="19" name="Freeform 19"/>
            <p:cNvSpPr/>
            <p:nvPr/>
          </p:nvSpPr>
          <p:spPr>
            <a:xfrm>
              <a:off x="0" y="0"/>
              <a:ext cx="537337" cy="537337"/>
            </a:xfrm>
            <a:custGeom>
              <a:avLst/>
              <a:gdLst/>
              <a:ahLst/>
              <a:cxnLst/>
              <a:rect l="l" t="t" r="r" b="b"/>
              <a:pathLst>
                <a:path w="537337" h="537337">
                  <a:moveTo>
                    <a:pt x="0" y="268605"/>
                  </a:moveTo>
                  <a:cubicBezTo>
                    <a:pt x="0" y="120269"/>
                    <a:pt x="120269" y="0"/>
                    <a:pt x="268605" y="0"/>
                  </a:cubicBezTo>
                  <a:cubicBezTo>
                    <a:pt x="416941" y="0"/>
                    <a:pt x="537337" y="120269"/>
                    <a:pt x="537337" y="268605"/>
                  </a:cubicBezTo>
                  <a:cubicBezTo>
                    <a:pt x="537337" y="416941"/>
                    <a:pt x="417068" y="537337"/>
                    <a:pt x="268605" y="537337"/>
                  </a:cubicBezTo>
                  <a:cubicBezTo>
                    <a:pt x="120142" y="537337"/>
                    <a:pt x="0" y="417068"/>
                    <a:pt x="0" y="268605"/>
                  </a:cubicBezTo>
                  <a:close/>
                </a:path>
              </a:pathLst>
            </a:custGeom>
            <a:solidFill>
              <a:srgbClr val="0097B2"/>
            </a:solidFill>
          </p:spPr>
        </p:sp>
      </p:grpSp>
      <p:sp>
        <p:nvSpPr>
          <p:cNvPr id="20" name="AutoShape 20"/>
          <p:cNvSpPr/>
          <p:nvPr/>
        </p:nvSpPr>
        <p:spPr>
          <a:xfrm>
            <a:off x="11625160" y="4129266"/>
            <a:ext cx="180449" cy="2023776"/>
          </a:xfrm>
          <a:prstGeom prst="line">
            <a:avLst/>
          </a:prstGeom>
          <a:ln w="57150" cap="rnd">
            <a:solidFill>
              <a:srgbClr val="A5B7C6"/>
            </a:solidFill>
            <a:prstDash val="solid"/>
            <a:headEnd type="none" w="sm" len="sm"/>
            <a:tailEnd type="none" w="sm" len="sm"/>
          </a:ln>
        </p:spPr>
      </p:sp>
      <p:grpSp>
        <p:nvGrpSpPr>
          <p:cNvPr id="21" name="Group 21"/>
          <p:cNvGrpSpPr/>
          <p:nvPr/>
        </p:nvGrpSpPr>
        <p:grpSpPr>
          <a:xfrm rot="0">
            <a:off x="10317196" y="3251225"/>
            <a:ext cx="2833779" cy="1160390"/>
            <a:chOff x="0" y="0"/>
            <a:chExt cx="1283884" cy="525732"/>
          </a:xfrm>
        </p:grpSpPr>
        <p:sp>
          <p:nvSpPr>
            <p:cNvPr id="22" name="Freeform 22"/>
            <p:cNvSpPr/>
            <p:nvPr/>
          </p:nvSpPr>
          <p:spPr>
            <a:xfrm>
              <a:off x="0" y="0"/>
              <a:ext cx="1283825" cy="525788"/>
            </a:xfrm>
            <a:custGeom>
              <a:avLst/>
              <a:gdLst/>
              <a:ahLst/>
              <a:cxnLst/>
              <a:rect l="l" t="t" r="r" b="b"/>
              <a:pathLst>
                <a:path w="1283825" h="525788">
                  <a:moveTo>
                    <a:pt x="0" y="0"/>
                  </a:moveTo>
                  <a:lnTo>
                    <a:pt x="1283825" y="0"/>
                  </a:lnTo>
                  <a:lnTo>
                    <a:pt x="1283825" y="525788"/>
                  </a:lnTo>
                  <a:lnTo>
                    <a:pt x="0" y="525788"/>
                  </a:lnTo>
                  <a:close/>
                </a:path>
              </a:pathLst>
            </a:custGeom>
            <a:solidFill>
              <a:srgbClr val="0097B2"/>
            </a:solidFill>
          </p:spPr>
        </p:sp>
      </p:grpSp>
      <p:grpSp>
        <p:nvGrpSpPr>
          <p:cNvPr id="23" name="Group 23"/>
          <p:cNvGrpSpPr/>
          <p:nvPr/>
        </p:nvGrpSpPr>
        <p:grpSpPr>
          <a:xfrm rot="0">
            <a:off x="11100381" y="5522329"/>
            <a:ext cx="1185943" cy="1185943"/>
            <a:chOff x="0" y="0"/>
            <a:chExt cx="537308" cy="537309"/>
          </a:xfrm>
        </p:grpSpPr>
        <p:sp>
          <p:nvSpPr>
            <p:cNvPr id="24" name="Freeform 24"/>
            <p:cNvSpPr/>
            <p:nvPr/>
          </p:nvSpPr>
          <p:spPr>
            <a:xfrm>
              <a:off x="0" y="0"/>
              <a:ext cx="537337" cy="537337"/>
            </a:xfrm>
            <a:custGeom>
              <a:avLst/>
              <a:gdLst/>
              <a:ahLst/>
              <a:cxnLst/>
              <a:rect l="l" t="t" r="r" b="b"/>
              <a:pathLst>
                <a:path w="537337" h="537337">
                  <a:moveTo>
                    <a:pt x="0" y="268605"/>
                  </a:moveTo>
                  <a:cubicBezTo>
                    <a:pt x="0" y="120269"/>
                    <a:pt x="120269" y="0"/>
                    <a:pt x="268605" y="0"/>
                  </a:cubicBezTo>
                  <a:cubicBezTo>
                    <a:pt x="416941" y="0"/>
                    <a:pt x="537337" y="120269"/>
                    <a:pt x="537337" y="268605"/>
                  </a:cubicBezTo>
                  <a:cubicBezTo>
                    <a:pt x="537337" y="416941"/>
                    <a:pt x="417068" y="537337"/>
                    <a:pt x="268605" y="537337"/>
                  </a:cubicBezTo>
                  <a:cubicBezTo>
                    <a:pt x="120142" y="537337"/>
                    <a:pt x="0" y="417068"/>
                    <a:pt x="0" y="268605"/>
                  </a:cubicBezTo>
                  <a:close/>
                </a:path>
              </a:pathLst>
            </a:custGeom>
            <a:solidFill>
              <a:srgbClr val="0097B2"/>
            </a:solidFill>
          </p:spPr>
        </p:sp>
      </p:grpSp>
      <p:grpSp>
        <p:nvGrpSpPr>
          <p:cNvPr id="25" name="Group 25"/>
          <p:cNvGrpSpPr/>
          <p:nvPr/>
        </p:nvGrpSpPr>
        <p:grpSpPr>
          <a:xfrm rot="0">
            <a:off x="12504766" y="7612847"/>
            <a:ext cx="3810306" cy="1591380"/>
            <a:chOff x="0" y="0"/>
            <a:chExt cx="1726314" cy="720998"/>
          </a:xfrm>
        </p:grpSpPr>
        <p:sp>
          <p:nvSpPr>
            <p:cNvPr id="26" name="Freeform 26"/>
            <p:cNvSpPr/>
            <p:nvPr/>
          </p:nvSpPr>
          <p:spPr>
            <a:xfrm>
              <a:off x="0" y="0"/>
              <a:ext cx="1726235" cy="721054"/>
            </a:xfrm>
            <a:custGeom>
              <a:avLst/>
              <a:gdLst/>
              <a:ahLst/>
              <a:cxnLst/>
              <a:rect l="l" t="t" r="r" b="b"/>
              <a:pathLst>
                <a:path w="1726235" h="721054">
                  <a:moveTo>
                    <a:pt x="0" y="0"/>
                  </a:moveTo>
                  <a:lnTo>
                    <a:pt x="1726235" y="0"/>
                  </a:lnTo>
                  <a:lnTo>
                    <a:pt x="1726235" y="721054"/>
                  </a:lnTo>
                  <a:lnTo>
                    <a:pt x="0" y="721054"/>
                  </a:lnTo>
                  <a:close/>
                </a:path>
              </a:pathLst>
            </a:custGeom>
            <a:solidFill>
              <a:srgbClr val="0097B2"/>
            </a:solidFill>
          </p:spPr>
        </p:sp>
      </p:grpSp>
      <p:grpSp>
        <p:nvGrpSpPr>
          <p:cNvPr id="27" name="Group 27"/>
          <p:cNvGrpSpPr/>
          <p:nvPr/>
        </p:nvGrpSpPr>
        <p:grpSpPr>
          <a:xfrm rot="0">
            <a:off x="13380302" y="5470193"/>
            <a:ext cx="1185943" cy="1185943"/>
            <a:chOff x="0" y="0"/>
            <a:chExt cx="537308" cy="537309"/>
          </a:xfrm>
        </p:grpSpPr>
        <p:sp>
          <p:nvSpPr>
            <p:cNvPr id="28" name="Freeform 28"/>
            <p:cNvSpPr/>
            <p:nvPr/>
          </p:nvSpPr>
          <p:spPr>
            <a:xfrm>
              <a:off x="0" y="0"/>
              <a:ext cx="537337" cy="537337"/>
            </a:xfrm>
            <a:custGeom>
              <a:avLst/>
              <a:gdLst/>
              <a:ahLst/>
              <a:cxnLst/>
              <a:rect l="l" t="t" r="r" b="b"/>
              <a:pathLst>
                <a:path w="537337" h="537337">
                  <a:moveTo>
                    <a:pt x="0" y="268605"/>
                  </a:moveTo>
                  <a:cubicBezTo>
                    <a:pt x="0" y="120269"/>
                    <a:pt x="120269" y="0"/>
                    <a:pt x="268605" y="0"/>
                  </a:cubicBezTo>
                  <a:cubicBezTo>
                    <a:pt x="416941" y="0"/>
                    <a:pt x="537337" y="120269"/>
                    <a:pt x="537337" y="268605"/>
                  </a:cubicBezTo>
                  <a:cubicBezTo>
                    <a:pt x="537337" y="416941"/>
                    <a:pt x="417068" y="537337"/>
                    <a:pt x="268605" y="537337"/>
                  </a:cubicBezTo>
                  <a:cubicBezTo>
                    <a:pt x="120142" y="537337"/>
                    <a:pt x="0" y="417068"/>
                    <a:pt x="0" y="268605"/>
                  </a:cubicBezTo>
                  <a:close/>
                </a:path>
              </a:pathLst>
            </a:custGeom>
            <a:solidFill>
              <a:srgbClr val="0097B2"/>
            </a:solidFill>
          </p:spPr>
        </p:sp>
      </p:grpSp>
      <p:sp>
        <p:nvSpPr>
          <p:cNvPr id="29" name="AutoShape 29"/>
          <p:cNvSpPr/>
          <p:nvPr/>
        </p:nvSpPr>
        <p:spPr>
          <a:xfrm>
            <a:off x="9413431" y="6753973"/>
            <a:ext cx="262390" cy="858874"/>
          </a:xfrm>
          <a:prstGeom prst="line">
            <a:avLst/>
          </a:prstGeom>
          <a:ln w="57150" cap="rnd">
            <a:solidFill>
              <a:srgbClr val="A5B7C6"/>
            </a:solidFill>
            <a:prstDash val="solid"/>
            <a:headEnd type="none" w="sm" len="sm"/>
            <a:tailEnd type="none" w="sm" len="sm"/>
          </a:ln>
        </p:spPr>
      </p:sp>
      <p:sp>
        <p:nvSpPr>
          <p:cNvPr id="30" name="AutoShape 30"/>
          <p:cNvSpPr/>
          <p:nvPr/>
        </p:nvSpPr>
        <p:spPr>
          <a:xfrm>
            <a:off x="13973273" y="6656136"/>
            <a:ext cx="436646" cy="956711"/>
          </a:xfrm>
          <a:prstGeom prst="line">
            <a:avLst/>
          </a:prstGeom>
          <a:ln w="57150" cap="rnd">
            <a:solidFill>
              <a:srgbClr val="A5B7C6"/>
            </a:solidFill>
            <a:prstDash val="solid"/>
            <a:headEnd type="none" w="sm" len="sm"/>
            <a:tailEnd type="none" w="sm" len="sm"/>
          </a:ln>
        </p:spPr>
      </p:sp>
      <p:grpSp>
        <p:nvGrpSpPr>
          <p:cNvPr id="31" name="Group 31"/>
          <p:cNvGrpSpPr/>
          <p:nvPr/>
        </p:nvGrpSpPr>
        <p:grpSpPr>
          <a:xfrm rot="0">
            <a:off x="4345950" y="5568030"/>
            <a:ext cx="1185943" cy="1185943"/>
            <a:chOff x="0" y="0"/>
            <a:chExt cx="537308" cy="537309"/>
          </a:xfrm>
        </p:grpSpPr>
        <p:sp>
          <p:nvSpPr>
            <p:cNvPr id="32" name="Freeform 32"/>
            <p:cNvSpPr/>
            <p:nvPr/>
          </p:nvSpPr>
          <p:spPr>
            <a:xfrm>
              <a:off x="0" y="0"/>
              <a:ext cx="537337" cy="537337"/>
            </a:xfrm>
            <a:custGeom>
              <a:avLst/>
              <a:gdLst/>
              <a:ahLst/>
              <a:cxnLst/>
              <a:rect l="l" t="t" r="r" b="b"/>
              <a:pathLst>
                <a:path w="537337" h="537337">
                  <a:moveTo>
                    <a:pt x="0" y="268605"/>
                  </a:moveTo>
                  <a:cubicBezTo>
                    <a:pt x="0" y="120269"/>
                    <a:pt x="120269" y="0"/>
                    <a:pt x="268605" y="0"/>
                  </a:cubicBezTo>
                  <a:cubicBezTo>
                    <a:pt x="416941" y="0"/>
                    <a:pt x="537337" y="120269"/>
                    <a:pt x="537337" y="268605"/>
                  </a:cubicBezTo>
                  <a:cubicBezTo>
                    <a:pt x="537337" y="416941"/>
                    <a:pt x="417068" y="537337"/>
                    <a:pt x="268605" y="537337"/>
                  </a:cubicBezTo>
                  <a:cubicBezTo>
                    <a:pt x="120142" y="537337"/>
                    <a:pt x="0" y="417068"/>
                    <a:pt x="0" y="268605"/>
                  </a:cubicBezTo>
                  <a:close/>
                </a:path>
              </a:pathLst>
            </a:custGeom>
            <a:solidFill>
              <a:srgbClr val="0097B2"/>
            </a:solidFill>
          </p:spPr>
        </p:sp>
      </p:grpSp>
      <p:grpSp>
        <p:nvGrpSpPr>
          <p:cNvPr id="33" name="Group 33"/>
          <p:cNvGrpSpPr/>
          <p:nvPr/>
        </p:nvGrpSpPr>
        <p:grpSpPr>
          <a:xfrm rot="0">
            <a:off x="2151361" y="5568030"/>
            <a:ext cx="1185943" cy="1185943"/>
            <a:chOff x="0" y="0"/>
            <a:chExt cx="537308" cy="537309"/>
          </a:xfrm>
        </p:grpSpPr>
        <p:sp>
          <p:nvSpPr>
            <p:cNvPr id="34" name="Freeform 34"/>
            <p:cNvSpPr/>
            <p:nvPr/>
          </p:nvSpPr>
          <p:spPr>
            <a:xfrm>
              <a:off x="0" y="0"/>
              <a:ext cx="537337" cy="537337"/>
            </a:xfrm>
            <a:custGeom>
              <a:avLst/>
              <a:gdLst/>
              <a:ahLst/>
              <a:cxnLst/>
              <a:rect l="l" t="t" r="r" b="b"/>
              <a:pathLst>
                <a:path w="537337" h="537337">
                  <a:moveTo>
                    <a:pt x="0" y="268605"/>
                  </a:moveTo>
                  <a:cubicBezTo>
                    <a:pt x="0" y="120269"/>
                    <a:pt x="120269" y="0"/>
                    <a:pt x="268605" y="0"/>
                  </a:cubicBezTo>
                  <a:cubicBezTo>
                    <a:pt x="416941" y="0"/>
                    <a:pt x="537337" y="120269"/>
                    <a:pt x="537337" y="268605"/>
                  </a:cubicBezTo>
                  <a:cubicBezTo>
                    <a:pt x="537337" y="416941"/>
                    <a:pt x="417068" y="537337"/>
                    <a:pt x="268605" y="537337"/>
                  </a:cubicBezTo>
                  <a:cubicBezTo>
                    <a:pt x="120142" y="537337"/>
                    <a:pt x="0" y="417068"/>
                    <a:pt x="0" y="268605"/>
                  </a:cubicBezTo>
                  <a:close/>
                </a:path>
              </a:pathLst>
            </a:custGeom>
            <a:solidFill>
              <a:srgbClr val="0097B2"/>
            </a:solidFill>
          </p:spPr>
        </p:sp>
      </p:grpSp>
      <p:grpSp>
        <p:nvGrpSpPr>
          <p:cNvPr id="35" name="Group 35"/>
          <p:cNvGrpSpPr/>
          <p:nvPr/>
        </p:nvGrpSpPr>
        <p:grpSpPr>
          <a:xfrm rot="0">
            <a:off x="1531425" y="3251225"/>
            <a:ext cx="3130416" cy="1275804"/>
            <a:chOff x="0" y="0"/>
            <a:chExt cx="1418280" cy="578022"/>
          </a:xfrm>
        </p:grpSpPr>
        <p:sp>
          <p:nvSpPr>
            <p:cNvPr id="36" name="Freeform 36"/>
            <p:cNvSpPr/>
            <p:nvPr/>
          </p:nvSpPr>
          <p:spPr>
            <a:xfrm>
              <a:off x="0" y="0"/>
              <a:ext cx="1418215" cy="578078"/>
            </a:xfrm>
            <a:custGeom>
              <a:avLst/>
              <a:gdLst/>
              <a:ahLst/>
              <a:cxnLst/>
              <a:rect l="l" t="t" r="r" b="b"/>
              <a:pathLst>
                <a:path w="1418215" h="578078">
                  <a:moveTo>
                    <a:pt x="0" y="0"/>
                  </a:moveTo>
                  <a:lnTo>
                    <a:pt x="1418215" y="0"/>
                  </a:lnTo>
                  <a:lnTo>
                    <a:pt x="1418215" y="578078"/>
                  </a:lnTo>
                  <a:lnTo>
                    <a:pt x="0" y="578078"/>
                  </a:lnTo>
                  <a:close/>
                </a:path>
              </a:pathLst>
            </a:custGeom>
            <a:solidFill>
              <a:srgbClr val="0097B2"/>
            </a:solidFill>
          </p:spPr>
        </p:sp>
      </p:grpSp>
      <p:grpSp>
        <p:nvGrpSpPr>
          <p:cNvPr id="37" name="Group 37"/>
          <p:cNvGrpSpPr/>
          <p:nvPr/>
        </p:nvGrpSpPr>
        <p:grpSpPr>
          <a:xfrm rot="0">
            <a:off x="3029009" y="7791238"/>
            <a:ext cx="3265663" cy="1412989"/>
            <a:chOff x="0" y="0"/>
            <a:chExt cx="1479556" cy="640175"/>
          </a:xfrm>
        </p:grpSpPr>
        <p:sp>
          <p:nvSpPr>
            <p:cNvPr id="38" name="Freeform 38"/>
            <p:cNvSpPr/>
            <p:nvPr/>
          </p:nvSpPr>
          <p:spPr>
            <a:xfrm>
              <a:off x="0" y="0"/>
              <a:ext cx="1479488" cy="640231"/>
            </a:xfrm>
            <a:custGeom>
              <a:avLst/>
              <a:gdLst/>
              <a:ahLst/>
              <a:cxnLst/>
              <a:rect l="l" t="t" r="r" b="b"/>
              <a:pathLst>
                <a:path w="1479488" h="640231">
                  <a:moveTo>
                    <a:pt x="0" y="0"/>
                  </a:moveTo>
                  <a:lnTo>
                    <a:pt x="1479488" y="0"/>
                  </a:lnTo>
                  <a:lnTo>
                    <a:pt x="1479488" y="640231"/>
                  </a:lnTo>
                  <a:lnTo>
                    <a:pt x="0" y="640231"/>
                  </a:lnTo>
                  <a:close/>
                </a:path>
              </a:pathLst>
            </a:custGeom>
            <a:solidFill>
              <a:srgbClr val="0097B2"/>
            </a:solidFill>
          </p:spPr>
        </p:sp>
      </p:grpSp>
      <p:sp>
        <p:nvSpPr>
          <p:cNvPr id="39" name="AutoShape 39"/>
          <p:cNvSpPr/>
          <p:nvPr/>
        </p:nvSpPr>
        <p:spPr>
          <a:xfrm>
            <a:off x="2543328" y="4502645"/>
            <a:ext cx="201004" cy="1065385"/>
          </a:xfrm>
          <a:prstGeom prst="line">
            <a:avLst/>
          </a:prstGeom>
          <a:ln w="57150" cap="rnd">
            <a:solidFill>
              <a:srgbClr val="A5B7C6"/>
            </a:solidFill>
            <a:prstDash val="solid"/>
            <a:headEnd type="none" w="sm" len="sm"/>
            <a:tailEnd type="none" w="sm" len="sm"/>
          </a:ln>
        </p:spPr>
      </p:sp>
      <p:sp>
        <p:nvSpPr>
          <p:cNvPr id="40" name="AutoShape 40"/>
          <p:cNvSpPr/>
          <p:nvPr/>
        </p:nvSpPr>
        <p:spPr>
          <a:xfrm>
            <a:off x="4938921" y="6753973"/>
            <a:ext cx="592971" cy="1037265"/>
          </a:xfrm>
          <a:prstGeom prst="line">
            <a:avLst/>
          </a:prstGeom>
          <a:ln w="57150" cap="rnd">
            <a:solidFill>
              <a:srgbClr val="A5B7C6"/>
            </a:solidFill>
            <a:prstDash val="solid"/>
            <a:headEnd type="none" w="sm" len="sm"/>
            <a:tailEnd type="none" w="sm" len="sm"/>
          </a:ln>
        </p:spPr>
      </p:sp>
      <p:sp>
        <p:nvSpPr>
          <p:cNvPr id="41" name="TextBox 41"/>
          <p:cNvSpPr txBox="1"/>
          <p:nvPr/>
        </p:nvSpPr>
        <p:spPr>
          <a:xfrm>
            <a:off x="2436038" y="5846676"/>
            <a:ext cx="1185943" cy="619125"/>
          </a:xfrm>
          <a:prstGeom prst="rect">
            <a:avLst/>
          </a:prstGeom>
        </p:spPr>
        <p:txBody>
          <a:bodyPr lIns="0" tIns="0" rIns="0" bIns="0" rtlCol="0" anchor="t">
            <a:spAutoFit/>
          </a:bodyPr>
          <a:lstStyle/>
          <a:p>
            <a:pPr algn="l">
              <a:lnSpc>
                <a:spcPts val="2400"/>
              </a:lnSpc>
              <a:spcBef>
                <a:spcPct val="0"/>
              </a:spcBef>
            </a:pPr>
            <a:r>
              <a:rPr lang="en-US" sz="2000">
                <a:solidFill>
                  <a:srgbClr val="FFFFFF"/>
                </a:solidFill>
                <a:latin typeface="Arimo Bold" panose="020B0704020202020204"/>
              </a:rPr>
              <a:t>Sản phẩm</a:t>
            </a:r>
            <a:endParaRPr lang="en-US" sz="2000">
              <a:solidFill>
                <a:srgbClr val="FFFFFF"/>
              </a:solidFill>
              <a:latin typeface="Arimo Bold" panose="020B0704020202020204"/>
            </a:endParaRPr>
          </a:p>
        </p:txBody>
      </p:sp>
      <p:sp>
        <p:nvSpPr>
          <p:cNvPr id="42" name="TextBox 42"/>
          <p:cNvSpPr txBox="1"/>
          <p:nvPr/>
        </p:nvSpPr>
        <p:spPr>
          <a:xfrm>
            <a:off x="4567856" y="6006273"/>
            <a:ext cx="1185943" cy="314325"/>
          </a:xfrm>
          <a:prstGeom prst="rect">
            <a:avLst/>
          </a:prstGeom>
        </p:spPr>
        <p:txBody>
          <a:bodyPr lIns="0" tIns="0" rIns="0" bIns="0" rtlCol="0" anchor="t">
            <a:spAutoFit/>
          </a:bodyPr>
          <a:lstStyle/>
          <a:p>
            <a:pPr algn="l">
              <a:lnSpc>
                <a:spcPts val="2400"/>
              </a:lnSpc>
              <a:spcBef>
                <a:spcPct val="0"/>
              </a:spcBef>
            </a:pPr>
            <a:r>
              <a:rPr lang="en-US" sz="2000">
                <a:solidFill>
                  <a:srgbClr val="FFFFFF"/>
                </a:solidFill>
                <a:latin typeface="Arimo Bold" panose="020B0704020202020204"/>
              </a:rPr>
              <a:t>Giá</a:t>
            </a:r>
            <a:endParaRPr lang="en-US" sz="2000">
              <a:solidFill>
                <a:srgbClr val="FFFFFF"/>
              </a:solidFill>
              <a:latin typeface="Arimo Bold" panose="020B0704020202020204"/>
            </a:endParaRPr>
          </a:p>
        </p:txBody>
      </p:sp>
      <p:sp>
        <p:nvSpPr>
          <p:cNvPr id="43" name="TextBox 43"/>
          <p:cNvSpPr txBox="1"/>
          <p:nvPr/>
        </p:nvSpPr>
        <p:spPr>
          <a:xfrm>
            <a:off x="6741543" y="5853873"/>
            <a:ext cx="1185943" cy="619125"/>
          </a:xfrm>
          <a:prstGeom prst="rect">
            <a:avLst/>
          </a:prstGeom>
        </p:spPr>
        <p:txBody>
          <a:bodyPr lIns="0" tIns="0" rIns="0" bIns="0" rtlCol="0" anchor="t">
            <a:spAutoFit/>
          </a:bodyPr>
          <a:lstStyle/>
          <a:p>
            <a:pPr algn="l">
              <a:lnSpc>
                <a:spcPts val="2400"/>
              </a:lnSpc>
              <a:spcBef>
                <a:spcPct val="0"/>
              </a:spcBef>
            </a:pPr>
            <a:r>
              <a:rPr lang="en-US" sz="2000">
                <a:solidFill>
                  <a:srgbClr val="FFFFFF"/>
                </a:solidFill>
                <a:latin typeface="Arimo Bold" panose="020B0704020202020204"/>
              </a:rPr>
              <a:t>Phân phối</a:t>
            </a:r>
            <a:endParaRPr lang="en-US" sz="2000">
              <a:solidFill>
                <a:srgbClr val="FFFFFF"/>
              </a:solidFill>
              <a:latin typeface="Arimo Bold" panose="020B0704020202020204"/>
            </a:endParaRPr>
          </a:p>
        </p:txBody>
      </p:sp>
      <p:sp>
        <p:nvSpPr>
          <p:cNvPr id="44" name="TextBox 44"/>
          <p:cNvSpPr txBox="1"/>
          <p:nvPr/>
        </p:nvSpPr>
        <p:spPr>
          <a:xfrm>
            <a:off x="9156210" y="5788784"/>
            <a:ext cx="881778" cy="923925"/>
          </a:xfrm>
          <a:prstGeom prst="rect">
            <a:avLst/>
          </a:prstGeom>
        </p:spPr>
        <p:txBody>
          <a:bodyPr lIns="0" tIns="0" rIns="0" bIns="0" rtlCol="0" anchor="t">
            <a:spAutoFit/>
          </a:bodyPr>
          <a:lstStyle/>
          <a:p>
            <a:pPr>
              <a:lnSpc>
                <a:spcPts val="2400"/>
              </a:lnSpc>
            </a:pPr>
            <a:r>
              <a:rPr lang="en-US" sz="2000">
                <a:solidFill>
                  <a:srgbClr val="FFFFFF"/>
                </a:solidFill>
                <a:latin typeface="Arimo Bold" panose="020B0704020202020204"/>
              </a:rPr>
              <a:t>Xúc tiến</a:t>
            </a:r>
            <a:endParaRPr lang="en-US" sz="2000">
              <a:solidFill>
                <a:srgbClr val="FFFFFF"/>
              </a:solidFill>
              <a:latin typeface="Arimo Bold" panose="020B0704020202020204"/>
            </a:endParaRPr>
          </a:p>
          <a:p>
            <a:pPr algn="l">
              <a:lnSpc>
                <a:spcPts val="2400"/>
              </a:lnSpc>
              <a:spcBef>
                <a:spcPct val="0"/>
              </a:spcBef>
            </a:pPr>
          </a:p>
        </p:txBody>
      </p:sp>
      <p:sp>
        <p:nvSpPr>
          <p:cNvPr id="45" name="TextBox 45"/>
          <p:cNvSpPr txBox="1"/>
          <p:nvPr/>
        </p:nvSpPr>
        <p:spPr>
          <a:xfrm>
            <a:off x="11404545" y="5788784"/>
            <a:ext cx="881778" cy="923925"/>
          </a:xfrm>
          <a:prstGeom prst="rect">
            <a:avLst/>
          </a:prstGeom>
        </p:spPr>
        <p:txBody>
          <a:bodyPr lIns="0" tIns="0" rIns="0" bIns="0" rtlCol="0" anchor="t">
            <a:spAutoFit/>
          </a:bodyPr>
          <a:lstStyle/>
          <a:p>
            <a:pPr>
              <a:lnSpc>
                <a:spcPts val="2400"/>
              </a:lnSpc>
            </a:pPr>
            <a:r>
              <a:rPr lang="en-US" sz="2000">
                <a:solidFill>
                  <a:srgbClr val="FFFFFF"/>
                </a:solidFill>
                <a:latin typeface="Arimo Bold" panose="020B0704020202020204"/>
              </a:rPr>
              <a:t>Nhân lực</a:t>
            </a:r>
            <a:endParaRPr lang="en-US" sz="2000">
              <a:solidFill>
                <a:srgbClr val="FFFFFF"/>
              </a:solidFill>
              <a:latin typeface="Arimo Bold" panose="020B0704020202020204"/>
            </a:endParaRPr>
          </a:p>
          <a:p>
            <a:pPr algn="l">
              <a:lnSpc>
                <a:spcPts val="2400"/>
              </a:lnSpc>
              <a:spcBef>
                <a:spcPct val="0"/>
              </a:spcBef>
            </a:pPr>
          </a:p>
        </p:txBody>
      </p:sp>
      <p:sp>
        <p:nvSpPr>
          <p:cNvPr id="46" name="TextBox 46"/>
          <p:cNvSpPr txBox="1"/>
          <p:nvPr/>
        </p:nvSpPr>
        <p:spPr>
          <a:xfrm>
            <a:off x="13648398" y="5701473"/>
            <a:ext cx="881778" cy="923925"/>
          </a:xfrm>
          <a:prstGeom prst="rect">
            <a:avLst/>
          </a:prstGeom>
        </p:spPr>
        <p:txBody>
          <a:bodyPr lIns="0" tIns="0" rIns="0" bIns="0" rtlCol="0" anchor="t">
            <a:spAutoFit/>
          </a:bodyPr>
          <a:lstStyle/>
          <a:p>
            <a:pPr>
              <a:lnSpc>
                <a:spcPts val="2400"/>
              </a:lnSpc>
            </a:pPr>
            <a:r>
              <a:rPr lang="en-US" sz="2000">
                <a:solidFill>
                  <a:srgbClr val="FFFFFF"/>
                </a:solidFill>
                <a:latin typeface="Arimo Bold" panose="020B0704020202020204"/>
              </a:rPr>
              <a:t>CS hạ tầng</a:t>
            </a:r>
            <a:endParaRPr lang="en-US" sz="2000">
              <a:solidFill>
                <a:srgbClr val="FFFFFF"/>
              </a:solidFill>
              <a:latin typeface="Arimo Bold" panose="020B0704020202020204"/>
            </a:endParaRPr>
          </a:p>
          <a:p>
            <a:pPr algn="l">
              <a:lnSpc>
                <a:spcPts val="2400"/>
              </a:lnSpc>
              <a:spcBef>
                <a:spcPct val="0"/>
              </a:spcBef>
            </a:pPr>
          </a:p>
        </p:txBody>
      </p:sp>
      <p:sp>
        <p:nvSpPr>
          <p:cNvPr id="47" name="TextBox 47"/>
          <p:cNvSpPr txBox="1"/>
          <p:nvPr/>
        </p:nvSpPr>
        <p:spPr>
          <a:xfrm>
            <a:off x="2015619" y="3354347"/>
            <a:ext cx="2178479" cy="619125"/>
          </a:xfrm>
          <a:prstGeom prst="rect">
            <a:avLst/>
          </a:prstGeom>
        </p:spPr>
        <p:txBody>
          <a:bodyPr lIns="0" tIns="0" rIns="0" bIns="0" rtlCol="0" anchor="t">
            <a:spAutoFit/>
          </a:bodyPr>
          <a:lstStyle/>
          <a:p>
            <a:pPr algn="l">
              <a:lnSpc>
                <a:spcPts val="2400"/>
              </a:lnSpc>
              <a:spcBef>
                <a:spcPct val="0"/>
              </a:spcBef>
            </a:pPr>
            <a:r>
              <a:rPr lang="en-US" sz="2000">
                <a:solidFill>
                  <a:srgbClr val="FFFFFF"/>
                </a:solidFill>
                <a:latin typeface="Arimo Bold" panose="020B0704020202020204"/>
              </a:rPr>
              <a:t>Tạo sự đa dạng , khách biệt</a:t>
            </a:r>
            <a:endParaRPr lang="en-US" sz="2000">
              <a:solidFill>
                <a:srgbClr val="FFFFFF"/>
              </a:solidFill>
              <a:latin typeface="Arimo Bold" panose="020B0704020202020204"/>
            </a:endParaRPr>
          </a:p>
        </p:txBody>
      </p:sp>
      <p:sp>
        <p:nvSpPr>
          <p:cNvPr id="48" name="TextBox 48"/>
          <p:cNvSpPr txBox="1"/>
          <p:nvPr/>
        </p:nvSpPr>
        <p:spPr>
          <a:xfrm>
            <a:off x="3752978" y="8335807"/>
            <a:ext cx="1778914" cy="619125"/>
          </a:xfrm>
          <a:prstGeom prst="rect">
            <a:avLst/>
          </a:prstGeom>
        </p:spPr>
        <p:txBody>
          <a:bodyPr lIns="0" tIns="0" rIns="0" bIns="0" rtlCol="0" anchor="t">
            <a:spAutoFit/>
          </a:bodyPr>
          <a:lstStyle/>
          <a:p>
            <a:pPr algn="l">
              <a:lnSpc>
                <a:spcPts val="2400"/>
              </a:lnSpc>
              <a:spcBef>
                <a:spcPct val="0"/>
              </a:spcBef>
            </a:pPr>
            <a:r>
              <a:rPr lang="en-US" sz="2000">
                <a:solidFill>
                  <a:srgbClr val="FFFFFF"/>
                </a:solidFill>
                <a:latin typeface="Arimo Bold" panose="020B0704020202020204"/>
              </a:rPr>
              <a:t>Giá cả phải chăng</a:t>
            </a:r>
            <a:endParaRPr lang="en-US" sz="2000">
              <a:solidFill>
                <a:srgbClr val="FFFFFF"/>
              </a:solidFill>
              <a:latin typeface="Arimo Bold" panose="020B0704020202020204"/>
            </a:endParaRPr>
          </a:p>
        </p:txBody>
      </p:sp>
      <p:sp>
        <p:nvSpPr>
          <p:cNvPr id="49" name="TextBox 49"/>
          <p:cNvSpPr txBox="1"/>
          <p:nvPr/>
        </p:nvSpPr>
        <p:spPr>
          <a:xfrm>
            <a:off x="6031136" y="3270002"/>
            <a:ext cx="2162470" cy="314325"/>
          </a:xfrm>
          <a:prstGeom prst="rect">
            <a:avLst/>
          </a:prstGeom>
        </p:spPr>
        <p:txBody>
          <a:bodyPr lIns="0" tIns="0" rIns="0" bIns="0" rtlCol="0" anchor="t">
            <a:spAutoFit/>
          </a:bodyPr>
          <a:lstStyle/>
          <a:p>
            <a:pPr algn="l">
              <a:lnSpc>
                <a:spcPts val="2400"/>
              </a:lnSpc>
              <a:spcBef>
                <a:spcPct val="0"/>
              </a:spcBef>
            </a:pPr>
            <a:r>
              <a:rPr lang="en-US" sz="2000">
                <a:solidFill>
                  <a:srgbClr val="FFFFFF"/>
                </a:solidFill>
                <a:latin typeface="Arimo Bold" panose="020B0704020202020204"/>
              </a:rPr>
              <a:t>Marketing Online</a:t>
            </a:r>
            <a:endParaRPr lang="en-US" sz="2000">
              <a:solidFill>
                <a:srgbClr val="FFFFFF"/>
              </a:solidFill>
              <a:latin typeface="Arimo Bold" panose="020B0704020202020204"/>
            </a:endParaRPr>
          </a:p>
        </p:txBody>
      </p:sp>
      <p:sp>
        <p:nvSpPr>
          <p:cNvPr id="50" name="TextBox 50"/>
          <p:cNvSpPr txBox="1"/>
          <p:nvPr/>
        </p:nvSpPr>
        <p:spPr>
          <a:xfrm>
            <a:off x="6052275" y="3727202"/>
            <a:ext cx="2162470" cy="314325"/>
          </a:xfrm>
          <a:prstGeom prst="rect">
            <a:avLst/>
          </a:prstGeom>
        </p:spPr>
        <p:txBody>
          <a:bodyPr lIns="0" tIns="0" rIns="0" bIns="0" rtlCol="0" anchor="t">
            <a:spAutoFit/>
          </a:bodyPr>
          <a:lstStyle/>
          <a:p>
            <a:pPr algn="l">
              <a:lnSpc>
                <a:spcPts val="2400"/>
              </a:lnSpc>
              <a:spcBef>
                <a:spcPct val="0"/>
              </a:spcBef>
            </a:pPr>
            <a:r>
              <a:rPr lang="en-US" sz="2000">
                <a:solidFill>
                  <a:srgbClr val="FFFFFF"/>
                </a:solidFill>
                <a:latin typeface="Arimo Bold" panose="020B0704020202020204"/>
              </a:rPr>
              <a:t>Marketing Offline</a:t>
            </a:r>
            <a:endParaRPr lang="en-US" sz="2000">
              <a:solidFill>
                <a:srgbClr val="FFFFFF"/>
              </a:solidFill>
              <a:latin typeface="Arimo Bold" panose="020B0704020202020204"/>
            </a:endParaRPr>
          </a:p>
        </p:txBody>
      </p:sp>
      <p:sp>
        <p:nvSpPr>
          <p:cNvPr id="51" name="TextBox 51"/>
          <p:cNvSpPr txBox="1"/>
          <p:nvPr/>
        </p:nvSpPr>
        <p:spPr>
          <a:xfrm>
            <a:off x="8074975" y="7795560"/>
            <a:ext cx="3155006" cy="314325"/>
          </a:xfrm>
          <a:prstGeom prst="rect">
            <a:avLst/>
          </a:prstGeom>
        </p:spPr>
        <p:txBody>
          <a:bodyPr lIns="0" tIns="0" rIns="0" bIns="0" rtlCol="0" anchor="t">
            <a:spAutoFit/>
          </a:bodyPr>
          <a:lstStyle/>
          <a:p>
            <a:pPr algn="l">
              <a:lnSpc>
                <a:spcPts val="2400"/>
              </a:lnSpc>
              <a:spcBef>
                <a:spcPct val="0"/>
              </a:spcBef>
            </a:pPr>
            <a:r>
              <a:rPr lang="en-US" sz="2000">
                <a:solidFill>
                  <a:srgbClr val="FFFFFF"/>
                </a:solidFill>
                <a:latin typeface="Arimo Bold" panose="020B0704020202020204"/>
              </a:rPr>
              <a:t>Quảng cáo trực truyến</a:t>
            </a:r>
            <a:endParaRPr lang="en-US" sz="2000">
              <a:solidFill>
                <a:srgbClr val="FFFFFF"/>
              </a:solidFill>
              <a:latin typeface="Arimo Bold" panose="020B0704020202020204"/>
            </a:endParaRPr>
          </a:p>
        </p:txBody>
      </p:sp>
      <p:sp>
        <p:nvSpPr>
          <p:cNvPr id="52" name="TextBox 52"/>
          <p:cNvSpPr txBox="1"/>
          <p:nvPr/>
        </p:nvSpPr>
        <p:spPr>
          <a:xfrm>
            <a:off x="8074975" y="8281335"/>
            <a:ext cx="3155006" cy="314325"/>
          </a:xfrm>
          <a:prstGeom prst="rect">
            <a:avLst/>
          </a:prstGeom>
        </p:spPr>
        <p:txBody>
          <a:bodyPr lIns="0" tIns="0" rIns="0" bIns="0" rtlCol="0" anchor="t">
            <a:spAutoFit/>
          </a:bodyPr>
          <a:lstStyle/>
          <a:p>
            <a:pPr algn="l">
              <a:lnSpc>
                <a:spcPts val="2400"/>
              </a:lnSpc>
              <a:spcBef>
                <a:spcPct val="0"/>
              </a:spcBef>
            </a:pPr>
            <a:r>
              <a:rPr lang="en-US" sz="2000">
                <a:solidFill>
                  <a:srgbClr val="FFFFFF"/>
                </a:solidFill>
                <a:latin typeface="Arimo Bold" panose="020B0704020202020204"/>
              </a:rPr>
              <a:t>Chạy quảng cáo</a:t>
            </a:r>
            <a:endParaRPr lang="en-US" sz="2000">
              <a:solidFill>
                <a:srgbClr val="FFFFFF"/>
              </a:solidFill>
              <a:latin typeface="Arimo Bold" panose="020B0704020202020204"/>
            </a:endParaRPr>
          </a:p>
        </p:txBody>
      </p:sp>
      <p:sp>
        <p:nvSpPr>
          <p:cNvPr id="53" name="TextBox 53"/>
          <p:cNvSpPr txBox="1"/>
          <p:nvPr/>
        </p:nvSpPr>
        <p:spPr>
          <a:xfrm>
            <a:off x="10743382" y="3354347"/>
            <a:ext cx="2407593" cy="619125"/>
          </a:xfrm>
          <a:prstGeom prst="rect">
            <a:avLst/>
          </a:prstGeom>
        </p:spPr>
        <p:txBody>
          <a:bodyPr lIns="0" tIns="0" rIns="0" bIns="0" rtlCol="0" anchor="t">
            <a:spAutoFit/>
          </a:bodyPr>
          <a:lstStyle/>
          <a:p>
            <a:pPr algn="l">
              <a:lnSpc>
                <a:spcPts val="2400"/>
              </a:lnSpc>
              <a:spcBef>
                <a:spcPct val="0"/>
              </a:spcBef>
            </a:pPr>
            <a:r>
              <a:rPr lang="en-US" sz="2000">
                <a:solidFill>
                  <a:srgbClr val="FFFFFF"/>
                </a:solidFill>
                <a:latin typeface="Arimo Bold" panose="020B0704020202020204"/>
              </a:rPr>
              <a:t>40 Nhân viên tất cả ở các bộ phận</a:t>
            </a:r>
            <a:endParaRPr lang="en-US" sz="2000">
              <a:solidFill>
                <a:srgbClr val="FFFFFF"/>
              </a:solidFill>
              <a:latin typeface="Arimo Bold" panose="020B0704020202020204"/>
            </a:endParaRPr>
          </a:p>
        </p:txBody>
      </p:sp>
      <p:sp>
        <p:nvSpPr>
          <p:cNvPr id="54" name="TextBox 54"/>
          <p:cNvSpPr txBox="1"/>
          <p:nvPr/>
        </p:nvSpPr>
        <p:spPr>
          <a:xfrm>
            <a:off x="12939413" y="7781713"/>
            <a:ext cx="3219040" cy="1533525"/>
          </a:xfrm>
          <a:prstGeom prst="rect">
            <a:avLst/>
          </a:prstGeom>
        </p:spPr>
        <p:txBody>
          <a:bodyPr lIns="0" tIns="0" rIns="0" bIns="0" rtlCol="0" anchor="t">
            <a:spAutoFit/>
          </a:bodyPr>
          <a:lstStyle/>
          <a:p>
            <a:pPr>
              <a:lnSpc>
                <a:spcPts val="2400"/>
              </a:lnSpc>
            </a:pPr>
            <a:r>
              <a:rPr lang="en-US" sz="2000">
                <a:solidFill>
                  <a:srgbClr val="FFFFFF"/>
                </a:solidFill>
                <a:latin typeface="Arimo Bold" panose="020B0704020202020204"/>
              </a:rPr>
              <a:t>Gồm văn phòng, cơ sở vật chất , thiết bị , đồ dùng cần thiết</a:t>
            </a:r>
            <a:endParaRPr lang="en-US" sz="2000">
              <a:solidFill>
                <a:srgbClr val="FFFFFF"/>
              </a:solidFill>
              <a:latin typeface="Arimo Bold" panose="020B0704020202020204"/>
            </a:endParaRPr>
          </a:p>
          <a:p>
            <a:pPr>
              <a:lnSpc>
                <a:spcPts val="2400"/>
              </a:lnSpc>
            </a:pPr>
          </a:p>
          <a:p>
            <a:pPr algn="l">
              <a:lnSpc>
                <a:spcPts val="2400"/>
              </a:lnSpc>
              <a:spcBef>
                <a:spcPct val="0"/>
              </a:spcBef>
            </a:p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8" grpId="1"/>
      <p:bldP spid="9" grpId="1"/>
      <p:bldP spid="41" grpId="1"/>
      <p:bldP spid="42" grpId="1"/>
      <p:bldP spid="43" grpId="1"/>
      <p:bldP spid="44" grpId="1"/>
      <p:bldP spid="45" grpId="1"/>
      <p:bldP spid="46" grpId="1"/>
      <p:bldP spid="47" grpId="1"/>
      <p:bldP spid="48" grpId="1"/>
      <p:bldP spid="49" grpId="1"/>
      <p:bldP spid="50" grpId="1"/>
      <p:bldP spid="51" grpId="1"/>
      <p:bldP spid="52" grpId="1"/>
      <p:bldP spid="53" grpId="1"/>
      <p:bldP spid="54"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520950"/>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TextBox 8"/>
          <p:cNvSpPr txBox="1"/>
          <p:nvPr/>
        </p:nvSpPr>
        <p:spPr>
          <a:xfrm>
            <a:off x="1531425" y="1146200"/>
            <a:ext cx="5201459"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6. Khởi ngiệp</a:t>
            </a:r>
            <a:endParaRPr lang="en-US" sz="6000">
              <a:solidFill>
                <a:srgbClr val="191919"/>
              </a:solidFill>
              <a:latin typeface="Arimo Bold" panose="020B0704020202020204"/>
            </a:endParaRPr>
          </a:p>
        </p:txBody>
      </p:sp>
      <p:sp>
        <p:nvSpPr>
          <p:cNvPr id="9" name="TextBox 9"/>
          <p:cNvSpPr txBox="1"/>
          <p:nvPr/>
        </p:nvSpPr>
        <p:spPr>
          <a:xfrm>
            <a:off x="1531425" y="2279675"/>
            <a:ext cx="12804620" cy="762000"/>
          </a:xfrm>
          <a:prstGeom prst="rect">
            <a:avLst/>
          </a:prstGeom>
        </p:spPr>
        <p:txBody>
          <a:bodyPr lIns="0" tIns="0" rIns="0" bIns="0" rtlCol="0" anchor="t">
            <a:spAutoFit/>
          </a:bodyPr>
          <a:lstStyle/>
          <a:p>
            <a:pPr algn="l">
              <a:lnSpc>
                <a:spcPts val="5850"/>
              </a:lnSpc>
              <a:spcBef>
                <a:spcPct val="0"/>
              </a:spcBef>
            </a:pPr>
            <a:r>
              <a:rPr lang="en-US" sz="4875">
                <a:solidFill>
                  <a:srgbClr val="A83463"/>
                </a:solidFill>
                <a:latin typeface="Arimo Bold" panose="020B0704020202020204"/>
              </a:rPr>
              <a:t>Tổ chức nhân sự và quản lý</a:t>
            </a:r>
            <a:endParaRPr lang="en-US" sz="4875">
              <a:solidFill>
                <a:srgbClr val="A83463"/>
              </a:solidFill>
              <a:latin typeface="Arimo Bold" panose="020B0704020202020204"/>
            </a:endParaRPr>
          </a:p>
        </p:txBody>
      </p:sp>
      <p:graphicFrame>
        <p:nvGraphicFramePr>
          <p:cNvPr id="10" name="Table 10"/>
          <p:cNvGraphicFramePr>
            <a:graphicFrameLocks noGrp="1"/>
          </p:cNvGraphicFramePr>
          <p:nvPr/>
        </p:nvGraphicFramePr>
        <p:xfrm>
          <a:off x="2615976" y="4101984"/>
          <a:ext cx="13317803" cy="4603153"/>
        </p:xfrm>
        <a:graphic>
          <a:graphicData uri="http://schemas.openxmlformats.org/drawingml/2006/table">
            <a:tbl>
              <a:tblPr/>
              <a:tblGrid>
                <a:gridCol w="4439268"/>
                <a:gridCol w="4111398"/>
                <a:gridCol w="4767137"/>
              </a:tblGrid>
              <a:tr h="1643971">
                <a:tc gridSpan="3">
                  <a:txBody>
                    <a:bodyPr rtlCol="0"/>
                    <a:lstStyle/>
                    <a:p>
                      <a:pPr algn="l">
                        <a:lnSpc>
                          <a:spcPts val="1680"/>
                        </a:lnSpc>
                        <a:defRPr/>
                      </a:pPr>
                      <a:endParaRPr lang="en-US" sz="1100"/>
                    </a:p>
                  </a:txBody>
                  <a:tcPr marL="91425" marR="91425" marT="91425" marB="91425" anchor="t">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FD6C3"/>
                    </a:solidFill>
                  </a:tcPr>
                </a:tc>
                <a:tc hMerge="1">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FD6C3"/>
                    </a:solidFill>
                  </a:tcPr>
                </a:tc>
                <a:tc hMerge="1">
                  <a:tcPr marL="91425" marR="91425" marT="91425" marB="914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7FD6C3"/>
                    </a:solidFill>
                  </a:tcPr>
                </a:tc>
              </a:tr>
              <a:tr h="1479591">
                <a:tc>
                  <a:txBody>
                    <a:bodyPr rtlCol="0"/>
                    <a:lstStyle/>
                    <a:p>
                      <a:pPr algn="l">
                        <a:lnSpc>
                          <a:spcPts val="1680"/>
                        </a:lnSpc>
                        <a:defRPr/>
                      </a:pPr>
                      <a:endParaRPr lang="en-US" sz="1100"/>
                    </a:p>
                  </a:txBody>
                  <a:tcPr marL="91425" marR="91425" marT="91425" marB="91425"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5B7C5"/>
                    </a:solidFill>
                  </a:tcPr>
                </a:tc>
                <a:tc>
                  <a:txBody>
                    <a:bodyPr rtlCol="0"/>
                    <a:lstStyle/>
                    <a:p>
                      <a:pPr algn="l">
                        <a:lnSpc>
                          <a:spcPts val="1680"/>
                        </a:lnSpc>
                        <a:defRPr/>
                      </a:pPr>
                      <a:endParaRPr lang="en-US" sz="1100"/>
                    </a:p>
                  </a:txBody>
                  <a:tcPr marL="91425" marR="91425" marT="91425" marB="91425"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5B7C5"/>
                    </a:solidFill>
                  </a:tcPr>
                </a:tc>
                <a:tc>
                  <a:txBody>
                    <a:bodyPr rtlCol="0"/>
                    <a:lstStyle/>
                    <a:p>
                      <a:pPr algn="l">
                        <a:lnSpc>
                          <a:spcPts val="1680"/>
                        </a:lnSpc>
                        <a:defRPr/>
                      </a:pPr>
                      <a:endParaRPr lang="en-US" sz="1100"/>
                    </a:p>
                  </a:txBody>
                  <a:tcPr marL="91425" marR="91425" marT="91425" marB="91425" anchor="t">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5B7C5"/>
                    </a:solidFill>
                  </a:tcPr>
                </a:tc>
              </a:tr>
              <a:tr h="1479591">
                <a:tc gridSpan="3">
                  <a:txBody>
                    <a:bodyPr rtlCol="0"/>
                    <a:lstStyle/>
                    <a:p>
                      <a:pPr algn="l">
                        <a:lnSpc>
                          <a:spcPts val="1680"/>
                        </a:lnSpc>
                        <a:defRPr/>
                      </a:pPr>
                      <a:endParaRPr lang="en-US" sz="1100"/>
                    </a:p>
                  </a:txBody>
                  <a:tcPr marL="91425" marR="91425" marT="91425" marB="91425"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marL="91425" marR="91425" marT="91425" marB="914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marL="91425" marR="91425" marT="91425" marB="914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sp>
        <p:nvSpPr>
          <p:cNvPr id="11" name="TextBox 11"/>
          <p:cNvSpPr txBox="1"/>
          <p:nvPr/>
        </p:nvSpPr>
        <p:spPr>
          <a:xfrm>
            <a:off x="7707993" y="4227325"/>
            <a:ext cx="5610107" cy="335035"/>
          </a:xfrm>
          <a:prstGeom prst="rect">
            <a:avLst/>
          </a:prstGeom>
        </p:spPr>
        <p:txBody>
          <a:bodyPr lIns="0" tIns="0" rIns="0" bIns="0" rtlCol="0" anchor="t">
            <a:spAutoFit/>
          </a:bodyPr>
          <a:lstStyle/>
          <a:p>
            <a:pPr algn="l">
              <a:lnSpc>
                <a:spcPts val="2565"/>
              </a:lnSpc>
              <a:spcBef>
                <a:spcPct val="0"/>
              </a:spcBef>
            </a:pPr>
            <a:r>
              <a:rPr lang="en-US" sz="2135">
                <a:solidFill>
                  <a:srgbClr val="A83463"/>
                </a:solidFill>
                <a:latin typeface="Arimo Bold" panose="020B0704020202020204"/>
              </a:rPr>
              <a:t>Giám đốc</a:t>
            </a:r>
            <a:endParaRPr lang="en-US" sz="2135">
              <a:solidFill>
                <a:srgbClr val="A83463"/>
              </a:solidFill>
              <a:latin typeface="Arimo Bold" panose="020B0704020202020204"/>
            </a:endParaRPr>
          </a:p>
        </p:txBody>
      </p:sp>
      <p:sp>
        <p:nvSpPr>
          <p:cNvPr id="12" name="TextBox 12"/>
          <p:cNvSpPr txBox="1"/>
          <p:nvPr/>
        </p:nvSpPr>
        <p:spPr>
          <a:xfrm>
            <a:off x="5798736" y="4651055"/>
            <a:ext cx="8710134" cy="1228725"/>
          </a:xfrm>
          <a:prstGeom prst="rect">
            <a:avLst/>
          </a:prstGeom>
        </p:spPr>
        <p:txBody>
          <a:bodyPr lIns="0" tIns="0" rIns="0" bIns="0" rtlCol="0" anchor="t">
            <a:spAutoFit/>
          </a:bodyPr>
          <a:lstStyle/>
          <a:p>
            <a:pPr>
              <a:lnSpc>
                <a:spcPts val="2415"/>
              </a:lnSpc>
            </a:pPr>
            <a:r>
              <a:rPr lang="en-US" sz="2015">
                <a:solidFill>
                  <a:srgbClr val="000000"/>
                </a:solidFill>
                <a:latin typeface="Arimo Bold" panose="020B0704020202020204"/>
              </a:rPr>
              <a:t>•- Hoạch định chiến lược phát triển công ty</a:t>
            </a:r>
            <a:endParaRPr lang="en-US" sz="2015">
              <a:solidFill>
                <a:srgbClr val="000000"/>
              </a:solidFill>
              <a:latin typeface="Arimo Bold" panose="020B0704020202020204"/>
            </a:endParaRPr>
          </a:p>
          <a:p>
            <a:pPr>
              <a:lnSpc>
                <a:spcPts val="2415"/>
              </a:lnSpc>
            </a:pPr>
            <a:r>
              <a:rPr lang="en-US" sz="2015">
                <a:solidFill>
                  <a:srgbClr val="000000"/>
                </a:solidFill>
                <a:latin typeface="Arimo Bold" panose="020B0704020202020204"/>
              </a:rPr>
              <a:t>•- Quản lý và điều hành toàn bộ hoạt động của công ty theo quy định</a:t>
            </a:r>
            <a:endParaRPr lang="en-US" sz="2015">
              <a:solidFill>
                <a:srgbClr val="000000"/>
              </a:solidFill>
              <a:latin typeface="Arimo Bold" panose="020B0704020202020204"/>
            </a:endParaRPr>
          </a:p>
          <a:p>
            <a:pPr>
              <a:lnSpc>
                <a:spcPts val="2415"/>
              </a:lnSpc>
            </a:pPr>
            <a:r>
              <a:rPr lang="en-US" sz="2015">
                <a:solidFill>
                  <a:srgbClr val="000000"/>
                </a:solidFill>
                <a:latin typeface="Arimo Bold" panose="020B0704020202020204"/>
              </a:rPr>
              <a:t>•- Là người chịu trách nhiệm pháp lý cho công ty.</a:t>
            </a:r>
            <a:endParaRPr lang="en-US" sz="2015">
              <a:solidFill>
                <a:srgbClr val="000000"/>
              </a:solidFill>
              <a:latin typeface="Arimo Bold" panose="020B0704020202020204"/>
            </a:endParaRPr>
          </a:p>
          <a:p>
            <a:pPr algn="l">
              <a:lnSpc>
                <a:spcPts val="2415"/>
              </a:lnSpc>
              <a:spcBef>
                <a:spcPct val="0"/>
              </a:spcBef>
            </a:pPr>
          </a:p>
        </p:txBody>
      </p:sp>
      <p:sp>
        <p:nvSpPr>
          <p:cNvPr id="13" name="TextBox 13"/>
          <p:cNvSpPr txBox="1"/>
          <p:nvPr/>
        </p:nvSpPr>
        <p:spPr>
          <a:xfrm>
            <a:off x="2993682" y="5870255"/>
            <a:ext cx="3416524" cy="335035"/>
          </a:xfrm>
          <a:prstGeom prst="rect">
            <a:avLst/>
          </a:prstGeom>
        </p:spPr>
        <p:txBody>
          <a:bodyPr lIns="0" tIns="0" rIns="0" bIns="0" rtlCol="0" anchor="t">
            <a:spAutoFit/>
          </a:bodyPr>
          <a:lstStyle/>
          <a:p>
            <a:pPr algn="l">
              <a:lnSpc>
                <a:spcPts val="2565"/>
              </a:lnSpc>
              <a:spcBef>
                <a:spcPct val="0"/>
              </a:spcBef>
            </a:pPr>
            <a:r>
              <a:rPr lang="en-US" sz="2135">
                <a:solidFill>
                  <a:srgbClr val="A83463"/>
                </a:solidFill>
                <a:latin typeface="Arimo Bold" panose="020B0704020202020204"/>
              </a:rPr>
              <a:t>Bộ phận kỹ thuật</a:t>
            </a:r>
            <a:endParaRPr lang="en-US" sz="2135">
              <a:solidFill>
                <a:srgbClr val="A83463"/>
              </a:solidFill>
              <a:latin typeface="Arimo Bold" panose="020B0704020202020204"/>
            </a:endParaRPr>
          </a:p>
        </p:txBody>
      </p:sp>
      <p:sp>
        <p:nvSpPr>
          <p:cNvPr id="14" name="TextBox 14"/>
          <p:cNvSpPr txBox="1"/>
          <p:nvPr/>
        </p:nvSpPr>
        <p:spPr>
          <a:xfrm>
            <a:off x="7435738" y="5870255"/>
            <a:ext cx="3416524" cy="335035"/>
          </a:xfrm>
          <a:prstGeom prst="rect">
            <a:avLst/>
          </a:prstGeom>
        </p:spPr>
        <p:txBody>
          <a:bodyPr lIns="0" tIns="0" rIns="0" bIns="0" rtlCol="0" anchor="t">
            <a:spAutoFit/>
          </a:bodyPr>
          <a:lstStyle/>
          <a:p>
            <a:pPr algn="l">
              <a:lnSpc>
                <a:spcPts val="2565"/>
              </a:lnSpc>
              <a:spcBef>
                <a:spcPct val="0"/>
              </a:spcBef>
            </a:pPr>
            <a:r>
              <a:rPr lang="en-US" sz="2135">
                <a:solidFill>
                  <a:srgbClr val="A83463"/>
                </a:solidFill>
                <a:latin typeface="Arimo Bold" panose="020B0704020202020204"/>
              </a:rPr>
              <a:t>Bộ phận quản lý</a:t>
            </a:r>
            <a:endParaRPr lang="en-US" sz="2135">
              <a:solidFill>
                <a:srgbClr val="A83463"/>
              </a:solidFill>
              <a:latin typeface="Arimo Bold" panose="020B0704020202020204"/>
            </a:endParaRPr>
          </a:p>
        </p:txBody>
      </p:sp>
      <p:sp>
        <p:nvSpPr>
          <p:cNvPr id="15" name="TextBox 15"/>
          <p:cNvSpPr txBox="1"/>
          <p:nvPr/>
        </p:nvSpPr>
        <p:spPr>
          <a:xfrm>
            <a:off x="11880962" y="5870255"/>
            <a:ext cx="3416524" cy="335035"/>
          </a:xfrm>
          <a:prstGeom prst="rect">
            <a:avLst/>
          </a:prstGeom>
        </p:spPr>
        <p:txBody>
          <a:bodyPr lIns="0" tIns="0" rIns="0" bIns="0" rtlCol="0" anchor="t">
            <a:spAutoFit/>
          </a:bodyPr>
          <a:lstStyle/>
          <a:p>
            <a:pPr algn="l">
              <a:lnSpc>
                <a:spcPts val="2565"/>
              </a:lnSpc>
              <a:spcBef>
                <a:spcPct val="0"/>
              </a:spcBef>
            </a:pPr>
            <a:r>
              <a:rPr lang="en-US" sz="2135">
                <a:solidFill>
                  <a:srgbClr val="A83463"/>
                </a:solidFill>
                <a:latin typeface="Arimo Bold" panose="020B0704020202020204"/>
              </a:rPr>
              <a:t>Bộ phận Kế toán</a:t>
            </a:r>
            <a:endParaRPr lang="en-US" sz="2135">
              <a:solidFill>
                <a:srgbClr val="A83463"/>
              </a:solidFill>
              <a:latin typeface="Arimo Bold" panose="020B0704020202020204"/>
            </a:endParaRPr>
          </a:p>
        </p:txBody>
      </p:sp>
      <p:sp>
        <p:nvSpPr>
          <p:cNvPr id="16" name="TextBox 16"/>
          <p:cNvSpPr txBox="1"/>
          <p:nvPr/>
        </p:nvSpPr>
        <p:spPr>
          <a:xfrm>
            <a:off x="2889942" y="6195764"/>
            <a:ext cx="4170343" cy="923925"/>
          </a:xfrm>
          <a:prstGeom prst="rect">
            <a:avLst/>
          </a:prstGeom>
        </p:spPr>
        <p:txBody>
          <a:bodyPr lIns="0" tIns="0" rIns="0" bIns="0" rtlCol="0" anchor="t">
            <a:spAutoFit/>
          </a:bodyPr>
          <a:lstStyle/>
          <a:p>
            <a:pPr marL="434975" lvl="1" indent="-217170">
              <a:lnSpc>
                <a:spcPts val="2415"/>
              </a:lnSpc>
              <a:buFont typeface="Arial" panose="020B0604020202020204"/>
              <a:buChar char="•"/>
            </a:pPr>
            <a:r>
              <a:rPr lang="en-US" sz="2015">
                <a:solidFill>
                  <a:srgbClr val="000000"/>
                </a:solidFill>
                <a:latin typeface="Arimo Bold" panose="020B0704020202020204"/>
              </a:rPr>
              <a:t>Thiết kế phần mềm </a:t>
            </a:r>
            <a:endParaRPr lang="en-US" sz="2015">
              <a:solidFill>
                <a:srgbClr val="000000"/>
              </a:solidFill>
              <a:latin typeface="Arimo Bold" panose="020B0704020202020204"/>
            </a:endParaRPr>
          </a:p>
          <a:p>
            <a:pPr marL="434975" lvl="1" indent="-217170">
              <a:lnSpc>
                <a:spcPts val="2415"/>
              </a:lnSpc>
              <a:buFont typeface="Arial" panose="020B0604020202020204"/>
              <a:buChar char="•"/>
            </a:pPr>
            <a:r>
              <a:rPr lang="en-US" sz="2015">
                <a:solidFill>
                  <a:srgbClr val="000000"/>
                </a:solidFill>
                <a:latin typeface="Arimo Bold" panose="020B0704020202020204"/>
              </a:rPr>
              <a:t>Quản trị web</a:t>
            </a:r>
            <a:endParaRPr lang="en-US" sz="2015">
              <a:solidFill>
                <a:srgbClr val="000000"/>
              </a:solidFill>
              <a:latin typeface="Arimo Bold" panose="020B0704020202020204"/>
            </a:endParaRPr>
          </a:p>
          <a:p>
            <a:pPr marL="434975" lvl="1" indent="-217170" algn="l">
              <a:lnSpc>
                <a:spcPts val="2415"/>
              </a:lnSpc>
              <a:spcBef>
                <a:spcPct val="0"/>
              </a:spcBef>
              <a:buFont typeface="Arial" panose="020B0604020202020204"/>
              <a:buChar char="•"/>
            </a:pPr>
            <a:r>
              <a:rPr lang="en-US" sz="2015">
                <a:solidFill>
                  <a:srgbClr val="000000"/>
                </a:solidFill>
                <a:latin typeface="Arimo Bold" panose="020B0704020202020204"/>
              </a:rPr>
              <a:t>Bảo trì và kiểm tra các thiết bị</a:t>
            </a:r>
            <a:endParaRPr lang="en-US" sz="2015">
              <a:solidFill>
                <a:srgbClr val="000000"/>
              </a:solidFill>
              <a:latin typeface="Arimo Bold" panose="020B0704020202020204"/>
            </a:endParaRPr>
          </a:p>
        </p:txBody>
      </p:sp>
      <p:sp>
        <p:nvSpPr>
          <p:cNvPr id="17" name="TextBox 17"/>
          <p:cNvSpPr txBox="1"/>
          <p:nvPr/>
        </p:nvSpPr>
        <p:spPr>
          <a:xfrm>
            <a:off x="7060284" y="6195764"/>
            <a:ext cx="4170343" cy="619125"/>
          </a:xfrm>
          <a:prstGeom prst="rect">
            <a:avLst/>
          </a:prstGeom>
        </p:spPr>
        <p:txBody>
          <a:bodyPr lIns="0" tIns="0" rIns="0" bIns="0" rtlCol="0" anchor="t">
            <a:spAutoFit/>
          </a:bodyPr>
          <a:lstStyle/>
          <a:p>
            <a:pPr marL="434975" lvl="1" indent="-217170" algn="l">
              <a:lnSpc>
                <a:spcPts val="2415"/>
              </a:lnSpc>
              <a:spcBef>
                <a:spcPct val="0"/>
              </a:spcBef>
              <a:buFont typeface="Arial" panose="020B0604020202020204"/>
              <a:buChar char="•"/>
            </a:pPr>
            <a:r>
              <a:rPr lang="en-US" sz="2015">
                <a:solidFill>
                  <a:srgbClr val="000000"/>
                </a:solidFill>
                <a:latin typeface="Arimo Bold" panose="020B0704020202020204"/>
              </a:rPr>
              <a:t>Quản lý bộ phận chăm sóc khách hàng</a:t>
            </a:r>
            <a:endParaRPr lang="en-US" sz="2015">
              <a:solidFill>
                <a:srgbClr val="000000"/>
              </a:solidFill>
              <a:latin typeface="Arimo Bold" panose="020B0704020202020204"/>
            </a:endParaRPr>
          </a:p>
        </p:txBody>
      </p:sp>
      <p:sp>
        <p:nvSpPr>
          <p:cNvPr id="18" name="TextBox 18"/>
          <p:cNvSpPr txBox="1"/>
          <p:nvPr/>
        </p:nvSpPr>
        <p:spPr>
          <a:xfrm>
            <a:off x="11403410" y="6348164"/>
            <a:ext cx="4170343" cy="314325"/>
          </a:xfrm>
          <a:prstGeom prst="rect">
            <a:avLst/>
          </a:prstGeom>
        </p:spPr>
        <p:txBody>
          <a:bodyPr lIns="0" tIns="0" rIns="0" bIns="0" rtlCol="0" anchor="t">
            <a:spAutoFit/>
          </a:bodyPr>
          <a:lstStyle/>
          <a:p>
            <a:pPr marL="434975" lvl="1" indent="-217170" algn="l">
              <a:lnSpc>
                <a:spcPts val="2415"/>
              </a:lnSpc>
              <a:spcBef>
                <a:spcPct val="0"/>
              </a:spcBef>
              <a:buFont typeface="Arial" panose="020B0604020202020204"/>
              <a:buChar char="•"/>
            </a:pPr>
            <a:r>
              <a:rPr lang="en-US" sz="2015">
                <a:solidFill>
                  <a:srgbClr val="000000"/>
                </a:solidFill>
                <a:latin typeface="Arimo Bold" panose="020B0704020202020204"/>
              </a:rPr>
              <a:t>Nhân viên kế toán </a:t>
            </a:r>
            <a:endParaRPr lang="en-US" sz="2015">
              <a:solidFill>
                <a:srgbClr val="000000"/>
              </a:solidFill>
              <a:latin typeface="Arimo Bold" panose="020B0704020202020204"/>
            </a:endParaRPr>
          </a:p>
        </p:txBody>
      </p:sp>
      <p:sp>
        <p:nvSpPr>
          <p:cNvPr id="19" name="TextBox 19"/>
          <p:cNvSpPr txBox="1"/>
          <p:nvPr/>
        </p:nvSpPr>
        <p:spPr>
          <a:xfrm>
            <a:off x="7089063" y="7397737"/>
            <a:ext cx="4314346" cy="335035"/>
          </a:xfrm>
          <a:prstGeom prst="rect">
            <a:avLst/>
          </a:prstGeom>
        </p:spPr>
        <p:txBody>
          <a:bodyPr lIns="0" tIns="0" rIns="0" bIns="0" rtlCol="0" anchor="t">
            <a:spAutoFit/>
          </a:bodyPr>
          <a:lstStyle/>
          <a:p>
            <a:pPr algn="l">
              <a:lnSpc>
                <a:spcPts val="2565"/>
              </a:lnSpc>
              <a:spcBef>
                <a:spcPct val="0"/>
              </a:spcBef>
            </a:pPr>
            <a:r>
              <a:rPr lang="en-US" sz="2135">
                <a:solidFill>
                  <a:srgbClr val="A83463"/>
                </a:solidFill>
                <a:latin typeface="Arimo Bold" panose="020B0704020202020204"/>
              </a:rPr>
              <a:t>Bộ phận chăm sóc khách hàng</a:t>
            </a:r>
            <a:endParaRPr lang="en-US" sz="2135">
              <a:solidFill>
                <a:srgbClr val="A83463"/>
              </a:solidFill>
              <a:latin typeface="Arimo Bold" panose="020B0704020202020204"/>
            </a:endParaRPr>
          </a:p>
        </p:txBody>
      </p:sp>
      <p:sp>
        <p:nvSpPr>
          <p:cNvPr id="20" name="TextBox 20"/>
          <p:cNvSpPr txBox="1"/>
          <p:nvPr/>
        </p:nvSpPr>
        <p:spPr>
          <a:xfrm>
            <a:off x="7334403" y="7818496"/>
            <a:ext cx="8138014" cy="619125"/>
          </a:xfrm>
          <a:prstGeom prst="rect">
            <a:avLst/>
          </a:prstGeom>
        </p:spPr>
        <p:txBody>
          <a:bodyPr lIns="0" tIns="0" rIns="0" bIns="0" rtlCol="0" anchor="t">
            <a:spAutoFit/>
          </a:bodyPr>
          <a:lstStyle/>
          <a:p>
            <a:pPr marL="434975" lvl="1" indent="-217170">
              <a:lnSpc>
                <a:spcPts val="2415"/>
              </a:lnSpc>
              <a:buFont typeface="Arial" panose="020B0604020202020204"/>
              <a:buChar char="•"/>
            </a:pPr>
            <a:r>
              <a:rPr lang="en-US" sz="2015">
                <a:solidFill>
                  <a:srgbClr val="000000"/>
                </a:solidFill>
                <a:latin typeface="Arimo Bold" panose="020B0704020202020204"/>
              </a:rPr>
              <a:t>Lễ tân</a:t>
            </a:r>
            <a:endParaRPr lang="en-US" sz="2015">
              <a:solidFill>
                <a:srgbClr val="000000"/>
              </a:solidFill>
              <a:latin typeface="Arimo Bold" panose="020B0704020202020204"/>
            </a:endParaRPr>
          </a:p>
          <a:p>
            <a:pPr marL="434975" lvl="1" indent="-217170" algn="l">
              <a:lnSpc>
                <a:spcPts val="2415"/>
              </a:lnSpc>
              <a:spcBef>
                <a:spcPct val="0"/>
              </a:spcBef>
              <a:buFont typeface="Arial" panose="020B0604020202020204"/>
              <a:buChar char="•"/>
            </a:pPr>
            <a:r>
              <a:rPr lang="en-US" sz="2015">
                <a:solidFill>
                  <a:srgbClr val="000000"/>
                </a:solidFill>
                <a:latin typeface="Arimo Bold" panose="020B0704020202020204"/>
              </a:rPr>
              <a:t>Trực Hỗ trợ khách hàng 24/7  </a:t>
            </a:r>
            <a:endParaRPr lang="en-US" sz="2015">
              <a:solidFill>
                <a:srgbClr val="000000"/>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par>
    </p:tnLst>
    <p:bldLst>
      <p:bldP spid="8" grpId="1"/>
      <p:bldP spid="9" grpId="1"/>
      <p:bldP spid="11" grpId="1"/>
      <p:bldP spid="12" grpId="1"/>
      <p:bldP spid="13" grpId="1"/>
      <p:bldP spid="14" grpId="1"/>
      <p:bldP spid="15" grpId="1"/>
      <p:bldP spid="16" grpId="1"/>
      <p:bldP spid="17" grpId="1"/>
      <p:bldP spid="18" grpId="1"/>
      <p:bldP spid="19" grpId="1"/>
      <p:bldP spid="20" grpId="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rot="4034">
            <a:off x="1028169" y="9491316"/>
            <a:ext cx="16231661" cy="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1028175" y="1751041"/>
            <a:ext cx="8115825" cy="6954097"/>
          </a:xfrm>
          <a:custGeom>
            <a:avLst/>
            <a:gdLst/>
            <a:ahLst/>
            <a:cxnLst/>
            <a:rect l="l" t="t" r="r" b="b"/>
            <a:pathLst>
              <a:path w="8115825" h="6954097">
                <a:moveTo>
                  <a:pt x="0" y="0"/>
                </a:moveTo>
                <a:lnTo>
                  <a:pt x="8115825" y="0"/>
                </a:lnTo>
                <a:lnTo>
                  <a:pt x="8115825" y="6954097"/>
                </a:lnTo>
                <a:lnTo>
                  <a:pt x="0" y="6954097"/>
                </a:lnTo>
                <a:lnTo>
                  <a:pt x="0" y="0"/>
                </a:lnTo>
                <a:close/>
              </a:path>
            </a:pathLst>
          </a:custGeom>
          <a:blipFill>
            <a:blip r:embed="rId1"/>
            <a:stretch>
              <a:fillRect t="-9546" b="-16595"/>
            </a:stretch>
          </a:blipFill>
        </p:spPr>
      </p:sp>
      <p:sp>
        <p:nvSpPr>
          <p:cNvPr id="9" name="TextBox 9"/>
          <p:cNvSpPr txBox="1"/>
          <p:nvPr/>
        </p:nvSpPr>
        <p:spPr>
          <a:xfrm>
            <a:off x="9948845" y="1405473"/>
            <a:ext cx="7291930" cy="1876425"/>
          </a:xfrm>
          <a:prstGeom prst="rect">
            <a:avLst/>
          </a:prstGeom>
        </p:spPr>
        <p:txBody>
          <a:bodyPr lIns="0" tIns="0" rIns="0" bIns="0" rtlCol="0" anchor="t">
            <a:spAutoFit/>
          </a:bodyPr>
          <a:lstStyle/>
          <a:p>
            <a:pPr algn="l">
              <a:lnSpc>
                <a:spcPts val="14400"/>
              </a:lnSpc>
            </a:pPr>
            <a:r>
              <a:rPr lang="en-US" sz="12000">
                <a:solidFill>
                  <a:srgbClr val="191919"/>
                </a:solidFill>
                <a:latin typeface="Arimo Bold" panose="020B0704020202020204"/>
              </a:rPr>
              <a:t>Thanks!</a:t>
            </a:r>
            <a:endParaRPr lang="en-US" sz="12000">
              <a:solidFill>
                <a:srgbClr val="191919"/>
              </a:solidFill>
              <a:latin typeface="Arimo Bold" panose="020B0704020202020204"/>
            </a:endParaRPr>
          </a:p>
        </p:txBody>
      </p:sp>
      <p:sp>
        <p:nvSpPr>
          <p:cNvPr id="10" name="TextBox 10"/>
          <p:cNvSpPr txBox="1"/>
          <p:nvPr/>
        </p:nvSpPr>
        <p:spPr>
          <a:xfrm>
            <a:off x="9948845" y="4082026"/>
            <a:ext cx="4349997" cy="1146063"/>
          </a:xfrm>
          <a:prstGeom prst="rect">
            <a:avLst/>
          </a:prstGeom>
        </p:spPr>
        <p:txBody>
          <a:bodyPr lIns="0" tIns="0" rIns="0" bIns="0" rtlCol="0" anchor="t">
            <a:spAutoFit/>
          </a:bodyPr>
          <a:lstStyle/>
          <a:p>
            <a:pPr algn="l">
              <a:lnSpc>
                <a:spcPts val="8800"/>
              </a:lnSpc>
            </a:pPr>
            <a:r>
              <a:rPr lang="en-US" sz="7335">
                <a:solidFill>
                  <a:srgbClr val="A83463"/>
                </a:solidFill>
                <a:latin typeface="Arimo Bold" panose="020B0704020202020204"/>
              </a:rPr>
              <a:t>Nhóm 15</a:t>
            </a:r>
            <a:endParaRPr lang="en-US" sz="7335">
              <a:solidFill>
                <a:srgbClr val="A83463"/>
              </a:solidFill>
              <a:latin typeface="Arimo Bold" panose="020B0704020202020204"/>
            </a:endParaRPr>
          </a:p>
        </p:txBody>
      </p:sp>
      <p:sp>
        <p:nvSpPr>
          <p:cNvPr id="11" name="TextBox 11"/>
          <p:cNvSpPr txBox="1"/>
          <p:nvPr/>
        </p:nvSpPr>
        <p:spPr>
          <a:xfrm>
            <a:off x="9942167" y="6118832"/>
            <a:ext cx="7317658" cy="1666875"/>
          </a:xfrm>
          <a:prstGeom prst="rect">
            <a:avLst/>
          </a:prstGeom>
        </p:spPr>
        <p:txBody>
          <a:bodyPr lIns="0" tIns="0" rIns="0" bIns="0" rtlCol="0" anchor="t">
            <a:spAutoFit/>
          </a:bodyPr>
          <a:lstStyle/>
          <a:p>
            <a:pPr algn="l">
              <a:lnSpc>
                <a:spcPts val="6480"/>
              </a:lnSpc>
            </a:pPr>
            <a:r>
              <a:rPr lang="en-US" sz="5400">
                <a:solidFill>
                  <a:srgbClr val="0097B2"/>
                </a:solidFill>
                <a:latin typeface="Arimo Bold" panose="020B0704020202020204"/>
              </a:rPr>
              <a:t>Cảm ơn thầy cô và các bạn lắng nghe !!</a:t>
            </a:r>
            <a:endParaRPr lang="en-US" sz="5400">
              <a:solidFill>
                <a:srgbClr val="0097B2"/>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bldLst>
      <p:bldP spid="9" grpId="1"/>
      <p:bldP spid="10" grpId="1"/>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rot="4034">
            <a:off x="1028169" y="9491316"/>
            <a:ext cx="16231661" cy="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grpSp>
        <p:nvGrpSpPr>
          <p:cNvPr id="8" name="Group 8"/>
          <p:cNvGrpSpPr/>
          <p:nvPr/>
        </p:nvGrpSpPr>
        <p:grpSpPr>
          <a:xfrm rot="0">
            <a:off x="7231156" y="4956138"/>
            <a:ext cx="4311310" cy="4235425"/>
            <a:chOff x="0" y="0"/>
            <a:chExt cx="1135489" cy="1115503"/>
          </a:xfrm>
        </p:grpSpPr>
        <p:sp>
          <p:nvSpPr>
            <p:cNvPr id="9" name="Freeform 9"/>
            <p:cNvSpPr/>
            <p:nvPr/>
          </p:nvSpPr>
          <p:spPr>
            <a:xfrm>
              <a:off x="0" y="0"/>
              <a:ext cx="1135489" cy="1115503"/>
            </a:xfrm>
            <a:custGeom>
              <a:avLst/>
              <a:gdLst/>
              <a:ahLst/>
              <a:cxnLst/>
              <a:rect l="l" t="t" r="r" b="b"/>
              <a:pathLst>
                <a:path w="1135489" h="1115503">
                  <a:moveTo>
                    <a:pt x="567745" y="0"/>
                  </a:moveTo>
                  <a:lnTo>
                    <a:pt x="730694" y="171280"/>
                  </a:lnTo>
                  <a:lnTo>
                    <a:pt x="969200" y="163362"/>
                  </a:lnTo>
                  <a:lnTo>
                    <a:pt x="961140" y="397670"/>
                  </a:lnTo>
                  <a:lnTo>
                    <a:pt x="1135489" y="557751"/>
                  </a:lnTo>
                  <a:lnTo>
                    <a:pt x="961140" y="717833"/>
                  </a:lnTo>
                  <a:lnTo>
                    <a:pt x="969200" y="952141"/>
                  </a:lnTo>
                  <a:lnTo>
                    <a:pt x="730694" y="944223"/>
                  </a:lnTo>
                  <a:lnTo>
                    <a:pt x="567745" y="1115503"/>
                  </a:lnTo>
                  <a:lnTo>
                    <a:pt x="404795" y="944223"/>
                  </a:lnTo>
                  <a:lnTo>
                    <a:pt x="166288" y="952141"/>
                  </a:lnTo>
                  <a:lnTo>
                    <a:pt x="174349" y="717833"/>
                  </a:lnTo>
                  <a:lnTo>
                    <a:pt x="0" y="557751"/>
                  </a:lnTo>
                  <a:lnTo>
                    <a:pt x="174349" y="397670"/>
                  </a:lnTo>
                  <a:lnTo>
                    <a:pt x="166288" y="163362"/>
                  </a:lnTo>
                  <a:lnTo>
                    <a:pt x="404795" y="171280"/>
                  </a:lnTo>
                  <a:lnTo>
                    <a:pt x="567745" y="0"/>
                  </a:lnTo>
                  <a:close/>
                </a:path>
              </a:pathLst>
            </a:custGeom>
            <a:solidFill>
              <a:srgbClr val="01004C"/>
            </a:solidFill>
          </p:spPr>
        </p:sp>
        <p:sp>
          <p:nvSpPr>
            <p:cNvPr id="10" name="TextBox 10"/>
            <p:cNvSpPr txBox="1"/>
            <p:nvPr/>
          </p:nvSpPr>
          <p:spPr>
            <a:xfrm>
              <a:off x="177420" y="174297"/>
              <a:ext cx="780649" cy="766908"/>
            </a:xfrm>
            <a:prstGeom prst="rect">
              <a:avLst/>
            </a:prstGeom>
          </p:spPr>
          <p:txBody>
            <a:bodyPr lIns="50800" tIns="50800" rIns="50800" bIns="50800" rtlCol="0" anchor="ctr"/>
            <a:lstStyle/>
            <a:p>
              <a:pPr algn="ctr">
                <a:lnSpc>
                  <a:spcPts val="4080"/>
                </a:lnSpc>
              </a:pPr>
              <a:r>
                <a:rPr lang="en-US" sz="3400">
                  <a:solidFill>
                    <a:srgbClr val="FFFFFF"/>
                  </a:solidFill>
                  <a:latin typeface="Open Sans Bold"/>
                </a:rPr>
                <a:t>MỤC TIÊU</a:t>
              </a:r>
              <a:endParaRPr lang="en-US" sz="3400">
                <a:solidFill>
                  <a:srgbClr val="FFFFFF"/>
                </a:solidFill>
                <a:latin typeface="Open Sans Bold"/>
              </a:endParaRPr>
            </a:p>
          </p:txBody>
        </p:sp>
      </p:grpSp>
      <p:grpSp>
        <p:nvGrpSpPr>
          <p:cNvPr id="11" name="Group 11"/>
          <p:cNvGrpSpPr/>
          <p:nvPr/>
        </p:nvGrpSpPr>
        <p:grpSpPr>
          <a:xfrm rot="0">
            <a:off x="11885367" y="6244506"/>
            <a:ext cx="5355408" cy="1658689"/>
            <a:chOff x="0" y="0"/>
            <a:chExt cx="1410478" cy="436856"/>
          </a:xfrm>
        </p:grpSpPr>
        <p:sp>
          <p:nvSpPr>
            <p:cNvPr id="12" name="Freeform 12"/>
            <p:cNvSpPr/>
            <p:nvPr/>
          </p:nvSpPr>
          <p:spPr>
            <a:xfrm>
              <a:off x="0" y="0"/>
              <a:ext cx="1410478" cy="436856"/>
            </a:xfrm>
            <a:custGeom>
              <a:avLst/>
              <a:gdLst/>
              <a:ahLst/>
              <a:cxnLst/>
              <a:rect l="l" t="t" r="r" b="b"/>
              <a:pathLst>
                <a:path w="1410478" h="436856">
                  <a:moveTo>
                    <a:pt x="1410478" y="0"/>
                  </a:moveTo>
                  <a:lnTo>
                    <a:pt x="0" y="0"/>
                  </a:lnTo>
                  <a:lnTo>
                    <a:pt x="101600" y="218428"/>
                  </a:lnTo>
                  <a:lnTo>
                    <a:pt x="0" y="436856"/>
                  </a:lnTo>
                  <a:lnTo>
                    <a:pt x="1410478" y="436856"/>
                  </a:lnTo>
                  <a:lnTo>
                    <a:pt x="1308878" y="218428"/>
                  </a:lnTo>
                  <a:lnTo>
                    <a:pt x="1410478" y="0"/>
                  </a:lnTo>
                  <a:close/>
                </a:path>
              </a:pathLst>
            </a:custGeom>
            <a:solidFill>
              <a:srgbClr val="2AAFEB"/>
            </a:solidFill>
          </p:spPr>
        </p:sp>
        <p:sp>
          <p:nvSpPr>
            <p:cNvPr id="13" name="TextBox 13"/>
            <p:cNvSpPr txBox="1"/>
            <p:nvPr/>
          </p:nvSpPr>
          <p:spPr>
            <a:xfrm>
              <a:off x="88900" y="9525"/>
              <a:ext cx="1232678" cy="427331"/>
            </a:xfrm>
            <a:prstGeom prst="rect">
              <a:avLst/>
            </a:prstGeom>
          </p:spPr>
          <p:txBody>
            <a:bodyPr lIns="50800" tIns="50800" rIns="50800" bIns="50800" rtlCol="0" anchor="ctr"/>
            <a:lstStyle/>
            <a:p>
              <a:pPr algn="ctr">
                <a:lnSpc>
                  <a:spcPts val="2880"/>
                </a:lnSpc>
              </a:pPr>
              <a:r>
                <a:rPr lang="en-US" sz="2400">
                  <a:solidFill>
                    <a:srgbClr val="FFFFFF"/>
                  </a:solidFill>
                  <a:latin typeface="Open Sans"/>
                </a:rPr>
                <a:t>Giúpdễdàngthaotáccácchứcnăngvàcácnghiệp vụ như: đặt phòng,trả phòng</a:t>
              </a:r>
              <a:endParaRPr lang="en-US" sz="2400">
                <a:solidFill>
                  <a:srgbClr val="FFFFFF"/>
                </a:solidFill>
                <a:latin typeface="Open Sans"/>
              </a:endParaRPr>
            </a:p>
            <a:p>
              <a:pPr algn="ctr">
                <a:lnSpc>
                  <a:spcPts val="2880"/>
                </a:lnSpc>
              </a:pPr>
            </a:p>
          </p:txBody>
        </p:sp>
      </p:grpSp>
      <p:grpSp>
        <p:nvGrpSpPr>
          <p:cNvPr id="14" name="Group 14"/>
          <p:cNvGrpSpPr/>
          <p:nvPr/>
        </p:nvGrpSpPr>
        <p:grpSpPr>
          <a:xfrm rot="0">
            <a:off x="1309173" y="6244506"/>
            <a:ext cx="5582755" cy="1658689"/>
            <a:chOff x="0" y="0"/>
            <a:chExt cx="1470355" cy="436856"/>
          </a:xfrm>
        </p:grpSpPr>
        <p:sp>
          <p:nvSpPr>
            <p:cNvPr id="15" name="Freeform 15"/>
            <p:cNvSpPr/>
            <p:nvPr/>
          </p:nvSpPr>
          <p:spPr>
            <a:xfrm>
              <a:off x="0" y="0"/>
              <a:ext cx="1470355" cy="436856"/>
            </a:xfrm>
            <a:custGeom>
              <a:avLst/>
              <a:gdLst/>
              <a:ahLst/>
              <a:cxnLst/>
              <a:rect l="l" t="t" r="r" b="b"/>
              <a:pathLst>
                <a:path w="1470355" h="436856">
                  <a:moveTo>
                    <a:pt x="1470355" y="0"/>
                  </a:moveTo>
                  <a:lnTo>
                    <a:pt x="0" y="0"/>
                  </a:lnTo>
                  <a:lnTo>
                    <a:pt x="101600" y="218428"/>
                  </a:lnTo>
                  <a:lnTo>
                    <a:pt x="0" y="436856"/>
                  </a:lnTo>
                  <a:lnTo>
                    <a:pt x="1470355" y="436856"/>
                  </a:lnTo>
                  <a:lnTo>
                    <a:pt x="1368755" y="218428"/>
                  </a:lnTo>
                  <a:lnTo>
                    <a:pt x="1470355" y="0"/>
                  </a:lnTo>
                  <a:close/>
                </a:path>
              </a:pathLst>
            </a:custGeom>
            <a:solidFill>
              <a:srgbClr val="2AAFEB"/>
            </a:solidFill>
          </p:spPr>
        </p:sp>
        <p:sp>
          <p:nvSpPr>
            <p:cNvPr id="16" name="TextBox 16"/>
            <p:cNvSpPr txBox="1"/>
            <p:nvPr/>
          </p:nvSpPr>
          <p:spPr>
            <a:xfrm>
              <a:off x="88900" y="9525"/>
              <a:ext cx="1292555" cy="427331"/>
            </a:xfrm>
            <a:prstGeom prst="rect">
              <a:avLst/>
            </a:prstGeom>
          </p:spPr>
          <p:txBody>
            <a:bodyPr lIns="50800" tIns="50800" rIns="50800" bIns="50800" rtlCol="0" anchor="ctr"/>
            <a:lstStyle/>
            <a:p>
              <a:pPr algn="ctr">
                <a:lnSpc>
                  <a:spcPts val="2880"/>
                </a:lnSpc>
              </a:pPr>
              <a:r>
                <a:rPr lang="en-US" sz="2400">
                  <a:solidFill>
                    <a:srgbClr val="FFFFFF"/>
                  </a:solidFill>
                  <a:latin typeface="Open Sans"/>
                </a:rPr>
                <a:t>Tiếtkiệmđượccáckhoảng thời gian trong quá trình tìm kiếm hay quản lý</a:t>
              </a:r>
              <a:endParaRPr lang="en-US" sz="2400">
                <a:solidFill>
                  <a:srgbClr val="FFFFFF"/>
                </a:solidFill>
                <a:latin typeface="Open Sans"/>
              </a:endParaRPr>
            </a:p>
            <a:p>
              <a:pPr algn="ctr">
                <a:lnSpc>
                  <a:spcPts val="2880"/>
                </a:lnSpc>
              </a:pPr>
            </a:p>
          </p:txBody>
        </p:sp>
      </p:grpSp>
      <p:grpSp>
        <p:nvGrpSpPr>
          <p:cNvPr id="17" name="Group 17"/>
          <p:cNvGrpSpPr/>
          <p:nvPr/>
        </p:nvGrpSpPr>
        <p:grpSpPr>
          <a:xfrm rot="-5400000">
            <a:off x="7610755" y="2202927"/>
            <a:ext cx="3552113" cy="2329034"/>
            <a:chOff x="0" y="0"/>
            <a:chExt cx="935536" cy="613408"/>
          </a:xfrm>
        </p:grpSpPr>
        <p:sp>
          <p:nvSpPr>
            <p:cNvPr id="18" name="Freeform 18"/>
            <p:cNvSpPr/>
            <p:nvPr/>
          </p:nvSpPr>
          <p:spPr>
            <a:xfrm>
              <a:off x="0" y="0"/>
              <a:ext cx="935536" cy="613408"/>
            </a:xfrm>
            <a:custGeom>
              <a:avLst/>
              <a:gdLst/>
              <a:ahLst/>
              <a:cxnLst/>
              <a:rect l="l" t="t" r="r" b="b"/>
              <a:pathLst>
                <a:path w="935536" h="613408">
                  <a:moveTo>
                    <a:pt x="0" y="0"/>
                  </a:moveTo>
                  <a:lnTo>
                    <a:pt x="732336" y="0"/>
                  </a:lnTo>
                  <a:lnTo>
                    <a:pt x="935536" y="306704"/>
                  </a:lnTo>
                  <a:lnTo>
                    <a:pt x="732336" y="613408"/>
                  </a:lnTo>
                  <a:lnTo>
                    <a:pt x="0" y="613408"/>
                  </a:lnTo>
                  <a:lnTo>
                    <a:pt x="203200" y="306704"/>
                  </a:lnTo>
                  <a:lnTo>
                    <a:pt x="0" y="0"/>
                  </a:lnTo>
                  <a:close/>
                </a:path>
              </a:pathLst>
            </a:custGeom>
            <a:solidFill>
              <a:srgbClr val="2AAFEB"/>
            </a:solidFill>
          </p:spPr>
        </p:sp>
        <p:sp>
          <p:nvSpPr>
            <p:cNvPr id="19" name="TextBox 19"/>
            <p:cNvSpPr txBox="1"/>
            <p:nvPr/>
          </p:nvSpPr>
          <p:spPr>
            <a:xfrm>
              <a:off x="177800" y="9525"/>
              <a:ext cx="681536" cy="603883"/>
            </a:xfrm>
            <a:prstGeom prst="rect">
              <a:avLst/>
            </a:prstGeom>
          </p:spPr>
          <p:txBody>
            <a:bodyPr lIns="50800" tIns="50800" rIns="50800" bIns="50800" rtlCol="0" anchor="ctr"/>
            <a:lstStyle/>
            <a:p>
              <a:pPr algn="ctr">
                <a:lnSpc>
                  <a:spcPts val="2880"/>
                </a:lnSpc>
              </a:pPr>
            </a:p>
          </p:txBody>
        </p:sp>
      </p:grpSp>
      <p:sp>
        <p:nvSpPr>
          <p:cNvPr id="20" name="TextBox 20"/>
          <p:cNvSpPr txBox="1"/>
          <p:nvPr/>
        </p:nvSpPr>
        <p:spPr>
          <a:xfrm>
            <a:off x="1523805" y="1104925"/>
            <a:ext cx="15238950" cy="923290"/>
          </a:xfrm>
          <a:prstGeom prst="rect">
            <a:avLst/>
          </a:prstGeom>
        </p:spPr>
        <p:txBody>
          <a:bodyPr lIns="0" tIns="0" rIns="0" bIns="0" rtlCol="0" anchor="t">
            <a:spAutoFit/>
          </a:bodyPr>
          <a:lstStyle/>
          <a:p>
            <a:pPr marL="647700" lvl="1" indent="0" algn="l">
              <a:lnSpc>
                <a:spcPts val="7200"/>
              </a:lnSpc>
              <a:buFont typeface="Arial" panose="020B0604020202020204"/>
              <a:buNone/>
            </a:pPr>
            <a:r>
              <a:rPr lang="en-US" sz="6000">
                <a:solidFill>
                  <a:srgbClr val="191919"/>
                </a:solidFill>
                <a:latin typeface="Arimo Bold" panose="020B0704020202020204"/>
              </a:rPr>
              <a:t>1. GIỚI THIỆU</a:t>
            </a:r>
            <a:endParaRPr lang="en-US" sz="6000">
              <a:solidFill>
                <a:srgbClr val="191919"/>
              </a:solidFill>
              <a:latin typeface="Arimo Bold" panose="020B0704020202020204"/>
            </a:endParaRPr>
          </a:p>
        </p:txBody>
      </p:sp>
      <p:sp>
        <p:nvSpPr>
          <p:cNvPr id="21" name="TextBox 21"/>
          <p:cNvSpPr txBox="1"/>
          <p:nvPr/>
        </p:nvSpPr>
        <p:spPr>
          <a:xfrm>
            <a:off x="8470893" y="2236512"/>
            <a:ext cx="1831837" cy="2214239"/>
          </a:xfrm>
          <a:prstGeom prst="rect">
            <a:avLst/>
          </a:prstGeom>
        </p:spPr>
        <p:txBody>
          <a:bodyPr lIns="0" tIns="0" rIns="0" bIns="0" rtlCol="0" anchor="t">
            <a:spAutoFit/>
          </a:bodyPr>
          <a:lstStyle/>
          <a:p>
            <a:pPr algn="ctr">
              <a:lnSpc>
                <a:spcPts val="2815"/>
              </a:lnSpc>
            </a:pPr>
            <a:r>
              <a:rPr lang="en-US" sz="2010">
                <a:solidFill>
                  <a:srgbClr val="FFFFFF"/>
                </a:solidFill>
                <a:latin typeface="Open Sans"/>
              </a:rPr>
              <a:t>Thống kê báo cáo đầy đủ chi tiết những thông tin giúp việc quản lý trở nên dễ dàng</a:t>
            </a:r>
            <a:endParaRPr lang="en-US" sz="2010">
              <a:solidFill>
                <a:srgbClr val="FFFFFF"/>
              </a:solidFill>
              <a:latin typeface="Open Sans"/>
            </a:endParaRPr>
          </a:p>
          <a:p>
            <a:pPr algn="ctr">
              <a:lnSpc>
                <a:spcPts val="510"/>
              </a:lnSpc>
            </a:pPr>
          </a:p>
        </p:txBody>
      </p:sp>
      <p:sp>
        <p:nvSpPr>
          <p:cNvPr id="22" name="Freeform 22"/>
          <p:cNvSpPr/>
          <p:nvPr/>
        </p:nvSpPr>
        <p:spPr>
          <a:xfrm>
            <a:off x="14563071" y="946227"/>
            <a:ext cx="2578748" cy="2285896"/>
          </a:xfrm>
          <a:custGeom>
            <a:avLst/>
            <a:gdLst/>
            <a:ahLst/>
            <a:cxnLst/>
            <a:rect l="l" t="t" r="r" b="b"/>
            <a:pathLst>
              <a:path w="2578748" h="2285896">
                <a:moveTo>
                  <a:pt x="0" y="0"/>
                </a:moveTo>
                <a:lnTo>
                  <a:pt x="2578748" y="0"/>
                </a:lnTo>
                <a:lnTo>
                  <a:pt x="2578748" y="2285896"/>
                </a:lnTo>
                <a:lnTo>
                  <a:pt x="0" y="228589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rot="4034">
            <a:off x="1028169" y="9491316"/>
            <a:ext cx="16231661" cy="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grpSp>
        <p:nvGrpSpPr>
          <p:cNvPr id="8" name="Group 8"/>
          <p:cNvGrpSpPr/>
          <p:nvPr/>
        </p:nvGrpSpPr>
        <p:grpSpPr>
          <a:xfrm rot="0">
            <a:off x="1066275" y="8314052"/>
            <a:ext cx="16193550" cy="782171"/>
            <a:chOff x="0" y="0"/>
            <a:chExt cx="4264968" cy="206004"/>
          </a:xfrm>
        </p:grpSpPr>
        <p:sp>
          <p:nvSpPr>
            <p:cNvPr id="9" name="Freeform 9"/>
            <p:cNvSpPr/>
            <p:nvPr/>
          </p:nvSpPr>
          <p:spPr>
            <a:xfrm>
              <a:off x="0" y="0"/>
              <a:ext cx="4264968" cy="206004"/>
            </a:xfrm>
            <a:custGeom>
              <a:avLst/>
              <a:gdLst/>
              <a:ahLst/>
              <a:cxnLst/>
              <a:rect l="l" t="t" r="r" b="b"/>
              <a:pathLst>
                <a:path w="4264968" h="206004">
                  <a:moveTo>
                    <a:pt x="4061768" y="0"/>
                  </a:moveTo>
                  <a:lnTo>
                    <a:pt x="203200" y="0"/>
                  </a:lnTo>
                  <a:lnTo>
                    <a:pt x="0" y="103002"/>
                  </a:lnTo>
                  <a:lnTo>
                    <a:pt x="203200" y="206004"/>
                  </a:lnTo>
                  <a:lnTo>
                    <a:pt x="4061768" y="206004"/>
                  </a:lnTo>
                  <a:lnTo>
                    <a:pt x="4264968" y="103002"/>
                  </a:lnTo>
                  <a:lnTo>
                    <a:pt x="4061768" y="0"/>
                  </a:lnTo>
                  <a:close/>
                </a:path>
              </a:pathLst>
            </a:custGeom>
            <a:solidFill>
              <a:srgbClr val="435D74"/>
            </a:solidFill>
          </p:spPr>
        </p:sp>
        <p:sp>
          <p:nvSpPr>
            <p:cNvPr id="10" name="TextBox 10"/>
            <p:cNvSpPr txBox="1"/>
            <p:nvPr/>
          </p:nvSpPr>
          <p:spPr>
            <a:xfrm>
              <a:off x="152400" y="-19050"/>
              <a:ext cx="3960168" cy="225054"/>
            </a:xfrm>
            <a:prstGeom prst="rect">
              <a:avLst/>
            </a:prstGeom>
          </p:spPr>
          <p:txBody>
            <a:bodyPr lIns="50800" tIns="50800" rIns="50800" bIns="50800" rtlCol="0" anchor="ctr"/>
            <a:lstStyle/>
            <a:p>
              <a:pPr algn="ctr">
                <a:lnSpc>
                  <a:spcPts val="4200"/>
                </a:lnSpc>
              </a:pPr>
              <a:r>
                <a:rPr lang="en-US" sz="3500">
                  <a:solidFill>
                    <a:srgbClr val="FFFFFF"/>
                  </a:solidFill>
                  <a:latin typeface="Arimo Bold" panose="020B0704020202020204"/>
                </a:rPr>
                <a:t>Kế hoạch thực hiện</a:t>
              </a:r>
              <a:endParaRPr lang="en-US" sz="3500">
                <a:solidFill>
                  <a:srgbClr val="FFFFFF"/>
                </a:solidFill>
                <a:latin typeface="Arimo Bold" panose="020B0704020202020204"/>
              </a:endParaRPr>
            </a:p>
          </p:txBody>
        </p:sp>
      </p:grpSp>
      <p:sp>
        <p:nvSpPr>
          <p:cNvPr id="11" name="TextBox 11"/>
          <p:cNvSpPr txBox="1"/>
          <p:nvPr/>
        </p:nvSpPr>
        <p:spPr>
          <a:xfrm>
            <a:off x="1531425" y="1146200"/>
            <a:ext cx="15238950" cy="923290"/>
          </a:xfrm>
          <a:prstGeom prst="rect">
            <a:avLst/>
          </a:prstGeom>
        </p:spPr>
        <p:txBody>
          <a:bodyPr lIns="0" tIns="0" rIns="0" bIns="0" rtlCol="0" anchor="t">
            <a:spAutoFit/>
          </a:bodyPr>
          <a:lstStyle/>
          <a:p>
            <a:pPr marL="647700" lvl="1" indent="0" algn="l">
              <a:lnSpc>
                <a:spcPts val="7200"/>
              </a:lnSpc>
              <a:buFont typeface="Arial" panose="020B0604020202020204"/>
              <a:buNone/>
            </a:pPr>
            <a:r>
              <a:rPr lang="en-US" sz="6000">
                <a:solidFill>
                  <a:srgbClr val="191919"/>
                </a:solidFill>
                <a:latin typeface="Arimo Bold" panose="020B0704020202020204"/>
              </a:rPr>
              <a:t>1. GIỚI THIỆU</a:t>
            </a:r>
            <a:endParaRPr lang="en-US" sz="6000">
              <a:solidFill>
                <a:srgbClr val="191919"/>
              </a:solidFill>
              <a:latin typeface="Arimo Bold" panose="020B0704020202020204"/>
            </a:endParaRPr>
          </a:p>
        </p:txBody>
      </p:sp>
      <p:sp>
        <p:nvSpPr>
          <p:cNvPr id="12" name="Freeform 12"/>
          <p:cNvSpPr/>
          <p:nvPr/>
        </p:nvSpPr>
        <p:spPr>
          <a:xfrm>
            <a:off x="15332986" y="809971"/>
            <a:ext cx="1907789" cy="1492111"/>
          </a:xfrm>
          <a:custGeom>
            <a:avLst/>
            <a:gdLst/>
            <a:ahLst/>
            <a:cxnLst/>
            <a:rect l="l" t="t" r="r" b="b"/>
            <a:pathLst>
              <a:path w="1907789" h="1492111">
                <a:moveTo>
                  <a:pt x="0" y="0"/>
                </a:moveTo>
                <a:lnTo>
                  <a:pt x="1907789" y="0"/>
                </a:lnTo>
                <a:lnTo>
                  <a:pt x="1907789" y="1492111"/>
                </a:lnTo>
                <a:lnTo>
                  <a:pt x="0" y="14921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Freeform 13"/>
          <p:cNvSpPr/>
          <p:nvPr/>
        </p:nvSpPr>
        <p:spPr>
          <a:xfrm>
            <a:off x="1379300" y="2735461"/>
            <a:ext cx="15543200" cy="5578591"/>
          </a:xfrm>
          <a:custGeom>
            <a:avLst/>
            <a:gdLst/>
            <a:ahLst/>
            <a:cxnLst/>
            <a:rect l="l" t="t" r="r" b="b"/>
            <a:pathLst>
              <a:path w="15543200" h="5578591">
                <a:moveTo>
                  <a:pt x="0" y="0"/>
                </a:moveTo>
                <a:lnTo>
                  <a:pt x="15543200" y="0"/>
                </a:lnTo>
                <a:lnTo>
                  <a:pt x="15543200" y="5578591"/>
                </a:lnTo>
                <a:lnTo>
                  <a:pt x="0" y="5578591"/>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rot="4034">
            <a:off x="1028169" y="9491316"/>
            <a:ext cx="16231661" cy="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15144154" y="1028700"/>
            <a:ext cx="1899111" cy="1582821"/>
          </a:xfrm>
          <a:custGeom>
            <a:avLst/>
            <a:gdLst/>
            <a:ahLst/>
            <a:cxnLst/>
            <a:rect l="l" t="t" r="r" b="b"/>
            <a:pathLst>
              <a:path w="1899111" h="1582821">
                <a:moveTo>
                  <a:pt x="0" y="0"/>
                </a:moveTo>
                <a:lnTo>
                  <a:pt x="1899111" y="0"/>
                </a:lnTo>
                <a:lnTo>
                  <a:pt x="1899111" y="1582821"/>
                </a:lnTo>
                <a:lnTo>
                  <a:pt x="0" y="158282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727030" y="3164611"/>
            <a:ext cx="2260529" cy="1978889"/>
          </a:xfrm>
          <a:custGeom>
            <a:avLst/>
            <a:gdLst/>
            <a:ahLst/>
            <a:cxnLst/>
            <a:rect l="l" t="t" r="r" b="b"/>
            <a:pathLst>
              <a:path w="2260529" h="1978889">
                <a:moveTo>
                  <a:pt x="0" y="0"/>
                </a:moveTo>
                <a:lnTo>
                  <a:pt x="2260529" y="0"/>
                </a:lnTo>
                <a:lnTo>
                  <a:pt x="2260529" y="1978889"/>
                </a:lnTo>
                <a:lnTo>
                  <a:pt x="0" y="1978889"/>
                </a:lnTo>
                <a:lnTo>
                  <a:pt x="0" y="0"/>
                </a:lnTo>
                <a:close/>
              </a:path>
            </a:pathLst>
          </a:custGeom>
          <a:blipFill>
            <a:blip r:embed="rId3"/>
            <a:stretch>
              <a:fillRect/>
            </a:stretch>
          </a:blipFill>
        </p:spPr>
      </p:sp>
      <p:sp>
        <p:nvSpPr>
          <p:cNvPr id="10" name="Freeform 10"/>
          <p:cNvSpPr/>
          <p:nvPr/>
        </p:nvSpPr>
        <p:spPr>
          <a:xfrm>
            <a:off x="14331389" y="3180086"/>
            <a:ext cx="2282299" cy="1963414"/>
          </a:xfrm>
          <a:custGeom>
            <a:avLst/>
            <a:gdLst/>
            <a:ahLst/>
            <a:cxnLst/>
            <a:rect l="l" t="t" r="r" b="b"/>
            <a:pathLst>
              <a:path w="2282299" h="1963414">
                <a:moveTo>
                  <a:pt x="0" y="0"/>
                </a:moveTo>
                <a:lnTo>
                  <a:pt x="2282298" y="0"/>
                </a:lnTo>
                <a:lnTo>
                  <a:pt x="2282298" y="1963414"/>
                </a:lnTo>
                <a:lnTo>
                  <a:pt x="0" y="1963414"/>
                </a:lnTo>
                <a:lnTo>
                  <a:pt x="0" y="0"/>
                </a:lnTo>
                <a:close/>
              </a:path>
            </a:pathLst>
          </a:custGeom>
          <a:blipFill>
            <a:blip r:embed="rId4"/>
            <a:stretch>
              <a:fillRect l="-24369"/>
            </a:stretch>
          </a:blipFill>
        </p:spPr>
      </p:sp>
      <p:sp>
        <p:nvSpPr>
          <p:cNvPr id="11" name="Freeform 11"/>
          <p:cNvSpPr/>
          <p:nvPr/>
        </p:nvSpPr>
        <p:spPr>
          <a:xfrm>
            <a:off x="8014261" y="1591387"/>
            <a:ext cx="2259478" cy="1978889"/>
          </a:xfrm>
          <a:custGeom>
            <a:avLst/>
            <a:gdLst/>
            <a:ahLst/>
            <a:cxnLst/>
            <a:rect l="l" t="t" r="r" b="b"/>
            <a:pathLst>
              <a:path w="2259478" h="1978889">
                <a:moveTo>
                  <a:pt x="0" y="0"/>
                </a:moveTo>
                <a:lnTo>
                  <a:pt x="2259478" y="0"/>
                </a:lnTo>
                <a:lnTo>
                  <a:pt x="2259478" y="1978890"/>
                </a:lnTo>
                <a:lnTo>
                  <a:pt x="0" y="1978890"/>
                </a:lnTo>
                <a:lnTo>
                  <a:pt x="0" y="0"/>
                </a:lnTo>
                <a:close/>
              </a:path>
            </a:pathLst>
          </a:custGeom>
          <a:blipFill>
            <a:blip r:embed="rId5"/>
            <a:stretch>
              <a:fillRect/>
            </a:stretch>
          </a:blipFill>
        </p:spPr>
      </p:sp>
      <p:sp>
        <p:nvSpPr>
          <p:cNvPr id="12" name="Freeform 12"/>
          <p:cNvSpPr/>
          <p:nvPr/>
        </p:nvSpPr>
        <p:spPr>
          <a:xfrm>
            <a:off x="3987559" y="6757627"/>
            <a:ext cx="2216384" cy="1947511"/>
          </a:xfrm>
          <a:custGeom>
            <a:avLst/>
            <a:gdLst/>
            <a:ahLst/>
            <a:cxnLst/>
            <a:rect l="l" t="t" r="r" b="b"/>
            <a:pathLst>
              <a:path w="2216384" h="1947511">
                <a:moveTo>
                  <a:pt x="0" y="0"/>
                </a:moveTo>
                <a:lnTo>
                  <a:pt x="2216384" y="0"/>
                </a:lnTo>
                <a:lnTo>
                  <a:pt x="2216384" y="1947511"/>
                </a:lnTo>
                <a:lnTo>
                  <a:pt x="0" y="1947511"/>
                </a:lnTo>
                <a:lnTo>
                  <a:pt x="0" y="0"/>
                </a:lnTo>
                <a:close/>
              </a:path>
            </a:pathLst>
          </a:custGeom>
          <a:blipFill>
            <a:blip r:embed="rId6"/>
            <a:stretch>
              <a:fillRect/>
            </a:stretch>
          </a:blipFill>
        </p:spPr>
      </p:sp>
      <p:sp>
        <p:nvSpPr>
          <p:cNvPr id="13" name="Freeform 13"/>
          <p:cNvSpPr/>
          <p:nvPr/>
        </p:nvSpPr>
        <p:spPr>
          <a:xfrm>
            <a:off x="11708763" y="6592656"/>
            <a:ext cx="2421046" cy="2112481"/>
          </a:xfrm>
          <a:custGeom>
            <a:avLst/>
            <a:gdLst/>
            <a:ahLst/>
            <a:cxnLst/>
            <a:rect l="l" t="t" r="r" b="b"/>
            <a:pathLst>
              <a:path w="2421046" h="2112481">
                <a:moveTo>
                  <a:pt x="0" y="0"/>
                </a:moveTo>
                <a:lnTo>
                  <a:pt x="2421046" y="0"/>
                </a:lnTo>
                <a:lnTo>
                  <a:pt x="2421046" y="2112482"/>
                </a:lnTo>
                <a:lnTo>
                  <a:pt x="0" y="2112482"/>
                </a:lnTo>
                <a:lnTo>
                  <a:pt x="0" y="0"/>
                </a:lnTo>
                <a:close/>
              </a:path>
            </a:pathLst>
          </a:custGeom>
          <a:blipFill>
            <a:blip r:embed="rId7"/>
            <a:stretch>
              <a:fillRect/>
            </a:stretch>
          </a:blipFill>
        </p:spPr>
      </p:sp>
      <p:grpSp>
        <p:nvGrpSpPr>
          <p:cNvPr id="14" name="Group 14"/>
          <p:cNvGrpSpPr/>
          <p:nvPr/>
        </p:nvGrpSpPr>
        <p:grpSpPr>
          <a:xfrm rot="0">
            <a:off x="7264914" y="4541493"/>
            <a:ext cx="4016135" cy="3591729"/>
            <a:chOff x="0" y="0"/>
            <a:chExt cx="980111" cy="876537"/>
          </a:xfrm>
        </p:grpSpPr>
        <p:sp>
          <p:nvSpPr>
            <p:cNvPr id="15" name="Freeform 15"/>
            <p:cNvSpPr/>
            <p:nvPr/>
          </p:nvSpPr>
          <p:spPr>
            <a:xfrm>
              <a:off x="0" y="0"/>
              <a:ext cx="980111" cy="876537"/>
            </a:xfrm>
            <a:custGeom>
              <a:avLst/>
              <a:gdLst/>
              <a:ahLst/>
              <a:cxnLst/>
              <a:rect l="l" t="t" r="r" b="b"/>
              <a:pathLst>
                <a:path w="980111" h="876537">
                  <a:moveTo>
                    <a:pt x="490055" y="0"/>
                  </a:moveTo>
                  <a:lnTo>
                    <a:pt x="585183" y="120767"/>
                  </a:lnTo>
                  <a:lnTo>
                    <a:pt x="735083" y="58717"/>
                  </a:lnTo>
                  <a:lnTo>
                    <a:pt x="749947" y="205841"/>
                  </a:lnTo>
                  <a:lnTo>
                    <a:pt x="914456" y="219134"/>
                  </a:lnTo>
                  <a:lnTo>
                    <a:pt x="845073" y="353194"/>
                  </a:lnTo>
                  <a:lnTo>
                    <a:pt x="980111" y="438269"/>
                  </a:lnTo>
                  <a:lnTo>
                    <a:pt x="845073" y="523344"/>
                  </a:lnTo>
                  <a:lnTo>
                    <a:pt x="914456" y="657403"/>
                  </a:lnTo>
                  <a:lnTo>
                    <a:pt x="749947" y="670696"/>
                  </a:lnTo>
                  <a:lnTo>
                    <a:pt x="735083" y="817820"/>
                  </a:lnTo>
                  <a:lnTo>
                    <a:pt x="585183" y="755770"/>
                  </a:lnTo>
                  <a:lnTo>
                    <a:pt x="490055" y="876537"/>
                  </a:lnTo>
                  <a:lnTo>
                    <a:pt x="394928" y="755770"/>
                  </a:lnTo>
                  <a:lnTo>
                    <a:pt x="245028" y="817820"/>
                  </a:lnTo>
                  <a:lnTo>
                    <a:pt x="230164" y="670696"/>
                  </a:lnTo>
                  <a:lnTo>
                    <a:pt x="65655" y="657403"/>
                  </a:lnTo>
                  <a:lnTo>
                    <a:pt x="135038" y="523344"/>
                  </a:lnTo>
                  <a:lnTo>
                    <a:pt x="0" y="438269"/>
                  </a:lnTo>
                  <a:lnTo>
                    <a:pt x="135038" y="353194"/>
                  </a:lnTo>
                  <a:lnTo>
                    <a:pt x="65655" y="219134"/>
                  </a:lnTo>
                  <a:lnTo>
                    <a:pt x="230164" y="205841"/>
                  </a:lnTo>
                  <a:lnTo>
                    <a:pt x="245028" y="58717"/>
                  </a:lnTo>
                  <a:lnTo>
                    <a:pt x="394928" y="120767"/>
                  </a:lnTo>
                  <a:lnTo>
                    <a:pt x="490055" y="0"/>
                  </a:lnTo>
                  <a:close/>
                </a:path>
              </a:pathLst>
            </a:custGeom>
            <a:solidFill>
              <a:srgbClr val="0097B2"/>
            </a:solidFill>
          </p:spPr>
        </p:sp>
        <p:sp>
          <p:nvSpPr>
            <p:cNvPr id="16" name="TextBox 16"/>
            <p:cNvSpPr txBox="1"/>
            <p:nvPr/>
          </p:nvSpPr>
          <p:spPr>
            <a:xfrm>
              <a:off x="153142" y="117909"/>
              <a:ext cx="673826" cy="621670"/>
            </a:xfrm>
            <a:prstGeom prst="rect">
              <a:avLst/>
            </a:prstGeom>
          </p:spPr>
          <p:txBody>
            <a:bodyPr lIns="50800" tIns="50800" rIns="50800" bIns="50800" rtlCol="0" anchor="ctr"/>
            <a:lstStyle/>
            <a:p>
              <a:pPr algn="ctr">
                <a:lnSpc>
                  <a:spcPts val="3240"/>
                </a:lnSpc>
              </a:pPr>
              <a:r>
                <a:rPr lang="en-US" sz="2700">
                  <a:solidFill>
                    <a:srgbClr val="FFFFFF"/>
                  </a:solidFill>
                  <a:latin typeface="Arimo Bold" panose="020B0704020202020204"/>
                </a:rPr>
                <a:t>Yêu cầu chức năng</a:t>
              </a:r>
              <a:endParaRPr lang="en-US" sz="2700">
                <a:solidFill>
                  <a:srgbClr val="FFFFFF"/>
                </a:solidFill>
                <a:latin typeface="Arimo Bold" panose="020B0704020202020204"/>
              </a:endParaRPr>
            </a:p>
          </p:txBody>
        </p:sp>
      </p:grpSp>
      <p:sp>
        <p:nvSpPr>
          <p:cNvPr id="17" name="TextBox 17"/>
          <p:cNvSpPr txBox="1"/>
          <p:nvPr/>
        </p:nvSpPr>
        <p:spPr>
          <a:xfrm>
            <a:off x="1531425" y="1146200"/>
            <a:ext cx="6574021"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2. PHÂN TÍCH</a:t>
            </a:r>
            <a:endParaRPr lang="en-US" sz="6000">
              <a:solidFill>
                <a:srgbClr val="191919"/>
              </a:solidFill>
              <a:latin typeface="Arimo Bold" panose="020B0704020202020204"/>
            </a:endParaRPr>
          </a:p>
        </p:txBody>
      </p:sp>
      <p:sp>
        <p:nvSpPr>
          <p:cNvPr id="18" name="TextBox 18"/>
          <p:cNvSpPr txBox="1"/>
          <p:nvPr/>
        </p:nvSpPr>
        <p:spPr>
          <a:xfrm>
            <a:off x="978209" y="5161913"/>
            <a:ext cx="3758171" cy="580390"/>
          </a:xfrm>
          <a:prstGeom prst="rect">
            <a:avLst/>
          </a:prstGeom>
        </p:spPr>
        <p:txBody>
          <a:bodyPr lIns="0" tIns="0" rIns="0" bIns="0" rtlCol="0" anchor="t">
            <a:spAutoFit/>
          </a:bodyPr>
          <a:lstStyle/>
          <a:p>
            <a:pPr algn="ctr">
              <a:lnSpc>
                <a:spcPts val="4760"/>
              </a:lnSpc>
            </a:pPr>
            <a:r>
              <a:rPr lang="en-US" sz="3400">
                <a:solidFill>
                  <a:srgbClr val="191919"/>
                </a:solidFill>
                <a:latin typeface="Open Sans"/>
              </a:rPr>
              <a:t>Quản Lý</a:t>
            </a:r>
            <a:endParaRPr lang="en-US" sz="3400">
              <a:solidFill>
                <a:srgbClr val="191919"/>
              </a:solidFill>
              <a:latin typeface="Open Sans"/>
            </a:endParaRPr>
          </a:p>
        </p:txBody>
      </p:sp>
      <p:sp>
        <p:nvSpPr>
          <p:cNvPr id="19" name="TextBox 19"/>
          <p:cNvSpPr txBox="1"/>
          <p:nvPr/>
        </p:nvSpPr>
        <p:spPr>
          <a:xfrm>
            <a:off x="7264914" y="3581403"/>
            <a:ext cx="3758171" cy="580390"/>
          </a:xfrm>
          <a:prstGeom prst="rect">
            <a:avLst/>
          </a:prstGeom>
        </p:spPr>
        <p:txBody>
          <a:bodyPr lIns="0" tIns="0" rIns="0" bIns="0" rtlCol="0" anchor="t">
            <a:spAutoFit/>
          </a:bodyPr>
          <a:lstStyle/>
          <a:p>
            <a:pPr algn="ctr">
              <a:lnSpc>
                <a:spcPts val="4760"/>
              </a:lnSpc>
            </a:pPr>
            <a:r>
              <a:rPr lang="en-US" sz="3400">
                <a:solidFill>
                  <a:srgbClr val="191919"/>
                </a:solidFill>
                <a:latin typeface="Open Sans"/>
              </a:rPr>
              <a:t>xử lý</a:t>
            </a:r>
            <a:endParaRPr lang="en-US" sz="3400">
              <a:solidFill>
                <a:srgbClr val="191919"/>
              </a:solidFill>
              <a:latin typeface="Open Sans"/>
            </a:endParaRPr>
          </a:p>
        </p:txBody>
      </p:sp>
      <p:sp>
        <p:nvSpPr>
          <p:cNvPr id="20" name="TextBox 20"/>
          <p:cNvSpPr txBox="1"/>
          <p:nvPr/>
        </p:nvSpPr>
        <p:spPr>
          <a:xfrm>
            <a:off x="13463276" y="5161913"/>
            <a:ext cx="3758171" cy="580390"/>
          </a:xfrm>
          <a:prstGeom prst="rect">
            <a:avLst/>
          </a:prstGeom>
        </p:spPr>
        <p:txBody>
          <a:bodyPr lIns="0" tIns="0" rIns="0" bIns="0" rtlCol="0" anchor="t">
            <a:spAutoFit/>
          </a:bodyPr>
          <a:lstStyle/>
          <a:p>
            <a:pPr algn="ctr">
              <a:lnSpc>
                <a:spcPts val="4760"/>
              </a:lnSpc>
            </a:pPr>
            <a:r>
              <a:rPr lang="en-US" sz="3400">
                <a:solidFill>
                  <a:srgbClr val="191919"/>
                </a:solidFill>
                <a:latin typeface="Open Sans"/>
              </a:rPr>
              <a:t>Thống kê</a:t>
            </a:r>
            <a:endParaRPr lang="en-US" sz="3400">
              <a:solidFill>
                <a:srgbClr val="191919"/>
              </a:solidFill>
              <a:latin typeface="Open Sans"/>
            </a:endParaRPr>
          </a:p>
        </p:txBody>
      </p:sp>
      <p:sp>
        <p:nvSpPr>
          <p:cNvPr id="21" name="TextBox 21"/>
          <p:cNvSpPr txBox="1"/>
          <p:nvPr/>
        </p:nvSpPr>
        <p:spPr>
          <a:xfrm>
            <a:off x="3087206" y="8724187"/>
            <a:ext cx="3758171" cy="580390"/>
          </a:xfrm>
          <a:prstGeom prst="rect">
            <a:avLst/>
          </a:prstGeom>
        </p:spPr>
        <p:txBody>
          <a:bodyPr lIns="0" tIns="0" rIns="0" bIns="0" rtlCol="0" anchor="t">
            <a:spAutoFit/>
          </a:bodyPr>
          <a:lstStyle/>
          <a:p>
            <a:pPr algn="ctr">
              <a:lnSpc>
                <a:spcPts val="4760"/>
              </a:lnSpc>
            </a:pPr>
            <a:r>
              <a:rPr lang="en-US" sz="3400">
                <a:solidFill>
                  <a:srgbClr val="191919"/>
                </a:solidFill>
                <a:latin typeface="Open Sans"/>
              </a:rPr>
              <a:t>Tra Cứu</a:t>
            </a:r>
            <a:endParaRPr lang="en-US" sz="3400">
              <a:solidFill>
                <a:srgbClr val="191919"/>
              </a:solidFill>
              <a:latin typeface="Open Sans"/>
            </a:endParaRPr>
          </a:p>
        </p:txBody>
      </p:sp>
      <p:sp>
        <p:nvSpPr>
          <p:cNvPr id="22" name="TextBox 22"/>
          <p:cNvSpPr txBox="1"/>
          <p:nvPr/>
        </p:nvSpPr>
        <p:spPr>
          <a:xfrm>
            <a:off x="11040201" y="8769932"/>
            <a:ext cx="3758171" cy="580390"/>
          </a:xfrm>
          <a:prstGeom prst="rect">
            <a:avLst/>
          </a:prstGeom>
        </p:spPr>
        <p:txBody>
          <a:bodyPr lIns="0" tIns="0" rIns="0" bIns="0" rtlCol="0" anchor="t">
            <a:spAutoFit/>
          </a:bodyPr>
          <a:lstStyle/>
          <a:p>
            <a:pPr algn="ctr">
              <a:lnSpc>
                <a:spcPts val="4760"/>
              </a:lnSpc>
            </a:pPr>
            <a:r>
              <a:rPr lang="en-US" sz="3400">
                <a:solidFill>
                  <a:srgbClr val="191919"/>
                </a:solidFill>
                <a:latin typeface="Open Sans"/>
              </a:rPr>
              <a:t>Báo Cáo</a:t>
            </a:r>
            <a:endParaRPr lang="en-US" sz="3400">
              <a:solidFill>
                <a:srgbClr val="191919"/>
              </a:solidFill>
              <a:latin typeface="Open Sans"/>
            </a:endParaRPr>
          </a:p>
        </p:txBody>
      </p:sp>
      <p:sp>
        <p:nvSpPr>
          <p:cNvPr id="23" name="AutoShape 23"/>
          <p:cNvSpPr/>
          <p:nvPr/>
        </p:nvSpPr>
        <p:spPr>
          <a:xfrm flipV="1">
            <a:off x="3987559" y="2580832"/>
            <a:ext cx="4117886" cy="1573223"/>
          </a:xfrm>
          <a:prstGeom prst="line">
            <a:avLst/>
          </a:prstGeom>
          <a:ln w="38100" cap="flat">
            <a:solidFill>
              <a:srgbClr val="191919"/>
            </a:solidFill>
            <a:prstDash val="solid"/>
            <a:headEnd type="diamond" w="lg" len="lg"/>
            <a:tailEnd type="diamond" w="lg" len="lg"/>
          </a:ln>
        </p:spPr>
      </p:sp>
      <p:sp>
        <p:nvSpPr>
          <p:cNvPr id="24" name="AutoShape 24"/>
          <p:cNvSpPr/>
          <p:nvPr/>
        </p:nvSpPr>
        <p:spPr>
          <a:xfrm>
            <a:off x="10273739" y="2580832"/>
            <a:ext cx="3856070" cy="1580961"/>
          </a:xfrm>
          <a:prstGeom prst="line">
            <a:avLst/>
          </a:prstGeom>
          <a:ln w="38100" cap="flat">
            <a:solidFill>
              <a:srgbClr val="191919"/>
            </a:solidFill>
            <a:prstDash val="solid"/>
            <a:headEnd type="diamond" w="lg" len="lg"/>
            <a:tailEnd type="diamond" w="lg" len="lg"/>
          </a:ln>
        </p:spPr>
      </p:sp>
      <p:sp>
        <p:nvSpPr>
          <p:cNvPr id="25" name="AutoShape 25"/>
          <p:cNvSpPr/>
          <p:nvPr/>
        </p:nvSpPr>
        <p:spPr>
          <a:xfrm flipH="1" flipV="1">
            <a:off x="2857295" y="5742303"/>
            <a:ext cx="1879086" cy="1906594"/>
          </a:xfrm>
          <a:prstGeom prst="line">
            <a:avLst/>
          </a:prstGeom>
          <a:ln w="38100" cap="flat">
            <a:solidFill>
              <a:srgbClr val="191919"/>
            </a:solidFill>
            <a:prstDash val="solid"/>
            <a:headEnd type="diamond" w="lg" len="lg"/>
            <a:tailEnd type="diamond" w="lg" len="lg"/>
          </a:ln>
        </p:spPr>
      </p:sp>
      <p:sp>
        <p:nvSpPr>
          <p:cNvPr id="26" name="AutoShape 26"/>
          <p:cNvSpPr/>
          <p:nvPr/>
        </p:nvSpPr>
        <p:spPr>
          <a:xfrm>
            <a:off x="6845377" y="9047720"/>
            <a:ext cx="4194823" cy="45744"/>
          </a:xfrm>
          <a:prstGeom prst="line">
            <a:avLst/>
          </a:prstGeom>
          <a:ln w="38100" cap="flat">
            <a:solidFill>
              <a:srgbClr val="191919"/>
            </a:solidFill>
            <a:prstDash val="solid"/>
            <a:headEnd type="diamond" w="lg" len="lg"/>
            <a:tailEnd type="diamond" w="lg" len="lg"/>
          </a:ln>
        </p:spPr>
      </p:sp>
      <p:sp>
        <p:nvSpPr>
          <p:cNvPr id="27" name="AutoShape 27"/>
          <p:cNvSpPr/>
          <p:nvPr/>
        </p:nvSpPr>
        <p:spPr>
          <a:xfrm flipV="1">
            <a:off x="13745769" y="5742303"/>
            <a:ext cx="1596593" cy="1989079"/>
          </a:xfrm>
          <a:prstGeom prst="line">
            <a:avLst/>
          </a:prstGeom>
          <a:ln w="38100" cap="flat">
            <a:solidFill>
              <a:srgbClr val="191919"/>
            </a:solidFill>
            <a:prstDash val="solid"/>
            <a:headEnd type="diamond" w="lg" len="lg"/>
            <a:tailEnd type="diamond" w="lg" len="lg"/>
          </a:ln>
        </p:spPr>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rot="4034">
            <a:off x="1028169" y="795684"/>
            <a:ext cx="16231661" cy="0"/>
          </a:xfrm>
          <a:prstGeom prst="line">
            <a:avLst/>
          </a:prstGeom>
          <a:ln w="9525" cap="rnd">
            <a:solidFill>
              <a:srgbClr val="191919"/>
            </a:solidFill>
            <a:prstDash val="solid"/>
            <a:headEnd type="none" w="sm" len="sm"/>
            <a:tailEnd type="none" w="sm" len="sm"/>
          </a:ln>
        </p:spPr>
      </p:sp>
      <p:sp>
        <p:nvSpPr>
          <p:cNvPr id="3" name="AutoShape 3"/>
          <p:cNvSpPr/>
          <p:nvPr/>
        </p:nvSpPr>
        <p:spPr>
          <a:xfrm rot="5319268">
            <a:off x="632063" y="1181100"/>
            <a:ext cx="811274" cy="0"/>
          </a:xfrm>
          <a:prstGeom prst="line">
            <a:avLst/>
          </a:prstGeom>
          <a:ln w="9525" cap="rnd">
            <a:solidFill>
              <a:srgbClr val="191919"/>
            </a:solidFill>
            <a:prstDash val="solid"/>
            <a:headEnd type="none" w="sm" len="sm"/>
            <a:tailEnd type="oval" w="lg" len="lg"/>
          </a:ln>
        </p:spPr>
      </p:sp>
      <p:sp>
        <p:nvSpPr>
          <p:cNvPr id="4" name="AutoShape 4"/>
          <p:cNvSpPr/>
          <p:nvPr/>
        </p:nvSpPr>
        <p:spPr>
          <a:xfrm rot="5319268">
            <a:off x="16844663" y="1181100"/>
            <a:ext cx="811274" cy="0"/>
          </a:xfrm>
          <a:prstGeom prst="line">
            <a:avLst/>
          </a:prstGeom>
          <a:ln w="9525" cap="rnd">
            <a:solidFill>
              <a:srgbClr val="191919"/>
            </a:solidFill>
            <a:prstDash val="solid"/>
            <a:headEnd type="none" w="sm" len="sm"/>
            <a:tailEnd type="oval" w="lg" len="lg"/>
          </a:ln>
        </p:spPr>
      </p:sp>
      <p:sp>
        <p:nvSpPr>
          <p:cNvPr id="5" name="AutoShape 5"/>
          <p:cNvSpPr/>
          <p:nvPr/>
        </p:nvSpPr>
        <p:spPr>
          <a:xfrm rot="4034">
            <a:off x="1028169" y="9491316"/>
            <a:ext cx="16231661" cy="0"/>
          </a:xfrm>
          <a:prstGeom prst="line">
            <a:avLst/>
          </a:prstGeom>
          <a:ln w="9525" cap="rnd">
            <a:solidFill>
              <a:srgbClr val="191919"/>
            </a:solidFill>
            <a:prstDash val="solid"/>
            <a:headEnd type="none" w="sm" len="sm"/>
            <a:tailEnd type="none" w="sm" len="sm"/>
          </a:ln>
        </p:spPr>
      </p:sp>
      <p:sp>
        <p:nvSpPr>
          <p:cNvPr id="6" name="AutoShape 6"/>
          <p:cNvSpPr/>
          <p:nvPr/>
        </p:nvSpPr>
        <p:spPr>
          <a:xfrm rot="5319268">
            <a:off x="16844663" y="9105900"/>
            <a:ext cx="811274" cy="0"/>
          </a:xfrm>
          <a:prstGeom prst="line">
            <a:avLst/>
          </a:prstGeom>
          <a:ln w="9525" cap="rnd">
            <a:solidFill>
              <a:srgbClr val="191919"/>
            </a:solidFill>
            <a:prstDash val="solid"/>
            <a:headEnd type="none" w="sm" len="sm"/>
            <a:tailEnd type="oval" w="lg" len="lg"/>
          </a:ln>
        </p:spPr>
      </p:sp>
      <p:sp>
        <p:nvSpPr>
          <p:cNvPr id="7" name="AutoShape 7"/>
          <p:cNvSpPr/>
          <p:nvPr/>
        </p:nvSpPr>
        <p:spPr>
          <a:xfrm rot="5319268">
            <a:off x="632063" y="9105900"/>
            <a:ext cx="811274" cy="0"/>
          </a:xfrm>
          <a:prstGeom prst="line">
            <a:avLst/>
          </a:prstGeom>
          <a:ln w="9525" cap="rnd">
            <a:solidFill>
              <a:srgbClr val="191919"/>
            </a:solidFill>
            <a:prstDash val="solid"/>
            <a:headEnd type="none" w="sm" len="sm"/>
            <a:tailEnd type="oval" w="lg" len="lg"/>
          </a:ln>
        </p:spPr>
      </p:sp>
      <p:sp>
        <p:nvSpPr>
          <p:cNvPr id="8" name="Freeform 8"/>
          <p:cNvSpPr/>
          <p:nvPr/>
        </p:nvSpPr>
        <p:spPr>
          <a:xfrm>
            <a:off x="15144154" y="1028700"/>
            <a:ext cx="1899111" cy="1582821"/>
          </a:xfrm>
          <a:custGeom>
            <a:avLst/>
            <a:gdLst/>
            <a:ahLst/>
            <a:cxnLst/>
            <a:rect l="l" t="t" r="r" b="b"/>
            <a:pathLst>
              <a:path w="1899111" h="1582821">
                <a:moveTo>
                  <a:pt x="0" y="0"/>
                </a:moveTo>
                <a:lnTo>
                  <a:pt x="1899111" y="0"/>
                </a:lnTo>
                <a:lnTo>
                  <a:pt x="1899111" y="1582821"/>
                </a:lnTo>
                <a:lnTo>
                  <a:pt x="0" y="158282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9" name="Group 9"/>
          <p:cNvGrpSpPr/>
          <p:nvPr/>
        </p:nvGrpSpPr>
        <p:grpSpPr>
          <a:xfrm rot="0">
            <a:off x="3238214" y="2315455"/>
            <a:ext cx="2652117" cy="3246496"/>
            <a:chOff x="0" y="0"/>
            <a:chExt cx="698500" cy="855044"/>
          </a:xfrm>
        </p:grpSpPr>
        <p:sp>
          <p:nvSpPr>
            <p:cNvPr id="10" name="Freeform 10"/>
            <p:cNvSpPr/>
            <p:nvPr/>
          </p:nvSpPr>
          <p:spPr>
            <a:xfrm>
              <a:off x="0" y="0"/>
              <a:ext cx="698500" cy="855044"/>
            </a:xfrm>
            <a:custGeom>
              <a:avLst/>
              <a:gdLst/>
              <a:ahLst/>
              <a:cxnLst/>
              <a:rect l="l" t="t" r="r" b="b"/>
              <a:pathLst>
                <a:path w="698500" h="855044">
                  <a:moveTo>
                    <a:pt x="349250" y="0"/>
                  </a:moveTo>
                  <a:lnTo>
                    <a:pt x="698500" y="203200"/>
                  </a:lnTo>
                  <a:lnTo>
                    <a:pt x="698500" y="651844"/>
                  </a:lnTo>
                  <a:lnTo>
                    <a:pt x="349250" y="855044"/>
                  </a:lnTo>
                  <a:lnTo>
                    <a:pt x="0" y="651844"/>
                  </a:lnTo>
                  <a:lnTo>
                    <a:pt x="0" y="203200"/>
                  </a:lnTo>
                  <a:lnTo>
                    <a:pt x="349250" y="0"/>
                  </a:lnTo>
                  <a:close/>
                </a:path>
              </a:pathLst>
            </a:custGeom>
            <a:solidFill>
              <a:srgbClr val="0097B2"/>
            </a:solidFill>
          </p:spPr>
        </p:sp>
        <p:sp>
          <p:nvSpPr>
            <p:cNvPr id="11" name="TextBox 11"/>
            <p:cNvSpPr txBox="1"/>
            <p:nvPr/>
          </p:nvSpPr>
          <p:spPr>
            <a:xfrm>
              <a:off x="0" y="130175"/>
              <a:ext cx="698500" cy="585169"/>
            </a:xfrm>
            <a:prstGeom prst="rect">
              <a:avLst/>
            </a:prstGeom>
          </p:spPr>
          <p:txBody>
            <a:bodyPr lIns="50800" tIns="50800" rIns="50800" bIns="50800" rtlCol="0" anchor="ctr"/>
            <a:lstStyle/>
            <a:p>
              <a:pPr algn="ctr">
                <a:lnSpc>
                  <a:spcPts val="2400"/>
                </a:lnSpc>
              </a:pPr>
              <a:r>
                <a:rPr lang="en-US" sz="2000">
                  <a:solidFill>
                    <a:srgbClr val="FFFFFF"/>
                  </a:solidFill>
                  <a:latin typeface="Arimo Bold" panose="020B0704020202020204"/>
                </a:rPr>
                <a:t>Có tính bảo mật, đảm bảo thời gian hoàn thành</a:t>
              </a:r>
              <a:endParaRPr lang="en-US" sz="2000">
                <a:solidFill>
                  <a:srgbClr val="FFFFFF"/>
                </a:solidFill>
                <a:latin typeface="Arimo Bold" panose="020B0704020202020204"/>
              </a:endParaRPr>
            </a:p>
          </p:txBody>
        </p:sp>
      </p:grpSp>
      <p:grpSp>
        <p:nvGrpSpPr>
          <p:cNvPr id="12" name="Group 12"/>
          <p:cNvGrpSpPr/>
          <p:nvPr/>
        </p:nvGrpSpPr>
        <p:grpSpPr>
          <a:xfrm rot="0">
            <a:off x="3238214" y="5790551"/>
            <a:ext cx="2652117" cy="3086100"/>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97B2"/>
            </a:solidFill>
          </p:spPr>
        </p:sp>
        <p:sp>
          <p:nvSpPr>
            <p:cNvPr id="14" name="TextBox 14"/>
            <p:cNvSpPr txBox="1"/>
            <p:nvPr/>
          </p:nvSpPr>
          <p:spPr>
            <a:xfrm>
              <a:off x="0" y="130175"/>
              <a:ext cx="698500" cy="542925"/>
            </a:xfrm>
            <a:prstGeom prst="rect">
              <a:avLst/>
            </a:prstGeom>
          </p:spPr>
          <p:txBody>
            <a:bodyPr lIns="50800" tIns="50800" rIns="50800" bIns="50800" rtlCol="0" anchor="ctr"/>
            <a:lstStyle/>
            <a:p>
              <a:pPr algn="ctr">
                <a:lnSpc>
                  <a:spcPts val="2400"/>
                </a:lnSpc>
              </a:pPr>
              <a:r>
                <a:rPr lang="en-US" sz="2000">
                  <a:solidFill>
                    <a:srgbClr val="FFFFFF"/>
                  </a:solidFill>
                  <a:latin typeface="Arimo Bold" panose="020B0704020202020204"/>
                </a:rPr>
                <a:t>Sử dụng ngôn ngữ Java để xây dựng chương trình</a:t>
              </a:r>
              <a:endParaRPr lang="en-US" sz="2000">
                <a:solidFill>
                  <a:srgbClr val="FFFFFF"/>
                </a:solidFill>
                <a:latin typeface="Arimo Bold" panose="020B0704020202020204"/>
              </a:endParaRPr>
            </a:p>
          </p:txBody>
        </p:sp>
      </p:grpSp>
      <p:grpSp>
        <p:nvGrpSpPr>
          <p:cNvPr id="15" name="Group 15"/>
          <p:cNvGrpSpPr/>
          <p:nvPr/>
        </p:nvGrpSpPr>
        <p:grpSpPr>
          <a:xfrm rot="0">
            <a:off x="11909159" y="5790551"/>
            <a:ext cx="2652117" cy="3086100"/>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97B2"/>
            </a:solidFill>
          </p:spPr>
        </p:sp>
        <p:sp>
          <p:nvSpPr>
            <p:cNvPr id="17" name="TextBox 17"/>
            <p:cNvSpPr txBox="1"/>
            <p:nvPr/>
          </p:nvSpPr>
          <p:spPr>
            <a:xfrm>
              <a:off x="0" y="130175"/>
              <a:ext cx="698500" cy="542925"/>
            </a:xfrm>
            <a:prstGeom prst="rect">
              <a:avLst/>
            </a:prstGeom>
          </p:spPr>
          <p:txBody>
            <a:bodyPr lIns="50800" tIns="50800" rIns="50800" bIns="50800" rtlCol="0" anchor="ctr"/>
            <a:lstStyle/>
            <a:p>
              <a:pPr algn="ctr">
                <a:lnSpc>
                  <a:spcPts val="2400"/>
                </a:lnSpc>
              </a:pPr>
              <a:r>
                <a:rPr lang="en-US" sz="2000">
                  <a:solidFill>
                    <a:srgbClr val="FFFFFF"/>
                  </a:solidFill>
                  <a:latin typeface="Arimo Bold" panose="020B0704020202020204"/>
                </a:rPr>
                <a:t>Đảm bảo tính toàn vẹn dữ liệu</a:t>
              </a:r>
              <a:endParaRPr lang="en-US" sz="2000">
                <a:solidFill>
                  <a:srgbClr val="FFFFFF"/>
                </a:solidFill>
                <a:latin typeface="Arimo Bold" panose="020B0704020202020204"/>
              </a:endParaRPr>
            </a:p>
          </p:txBody>
        </p:sp>
      </p:grpSp>
      <p:grpSp>
        <p:nvGrpSpPr>
          <p:cNvPr id="18" name="Group 18"/>
          <p:cNvGrpSpPr/>
          <p:nvPr/>
        </p:nvGrpSpPr>
        <p:grpSpPr>
          <a:xfrm rot="0">
            <a:off x="11909159" y="2475851"/>
            <a:ext cx="2652117" cy="3086100"/>
            <a:chOff x="0" y="0"/>
            <a:chExt cx="698500" cy="812800"/>
          </a:xfrm>
        </p:grpSpPr>
        <p:sp>
          <p:nvSpPr>
            <p:cNvPr id="19" name="Freeform 1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97B2"/>
            </a:solidFill>
          </p:spPr>
        </p:sp>
        <p:sp>
          <p:nvSpPr>
            <p:cNvPr id="20" name="TextBox 20"/>
            <p:cNvSpPr txBox="1"/>
            <p:nvPr/>
          </p:nvSpPr>
          <p:spPr>
            <a:xfrm>
              <a:off x="0" y="130175"/>
              <a:ext cx="698500" cy="542925"/>
            </a:xfrm>
            <a:prstGeom prst="rect">
              <a:avLst/>
            </a:prstGeom>
          </p:spPr>
          <p:txBody>
            <a:bodyPr lIns="50800" tIns="50800" rIns="50800" bIns="50800" rtlCol="0" anchor="ctr"/>
            <a:lstStyle/>
            <a:p>
              <a:pPr algn="ctr">
                <a:lnSpc>
                  <a:spcPts val="2400"/>
                </a:lnSpc>
              </a:pPr>
              <a:r>
                <a:rPr lang="en-US" sz="2000">
                  <a:solidFill>
                    <a:srgbClr val="FFFFFF"/>
                  </a:solidFill>
                  <a:latin typeface="Arimo Bold" panose="020B0704020202020204"/>
                </a:rPr>
                <a:t>Là ứng dụng desktop , Giao diện thân thiện với người người dùng</a:t>
              </a:r>
              <a:endParaRPr lang="en-US" sz="2000">
                <a:solidFill>
                  <a:srgbClr val="FFFFFF"/>
                </a:solidFill>
                <a:latin typeface="Arimo Bold" panose="020B0704020202020204"/>
              </a:endParaRPr>
            </a:p>
          </p:txBody>
        </p:sp>
      </p:grpSp>
      <p:grpSp>
        <p:nvGrpSpPr>
          <p:cNvPr id="21" name="Group 21"/>
          <p:cNvGrpSpPr/>
          <p:nvPr/>
        </p:nvGrpSpPr>
        <p:grpSpPr>
          <a:xfrm rot="-2700000">
            <a:off x="5951724" y="2878241"/>
            <a:ext cx="6037227" cy="603722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97B2"/>
            </a:solidFill>
          </p:spPr>
        </p:sp>
        <p:sp>
          <p:nvSpPr>
            <p:cNvPr id="23" name="TextBox 23"/>
            <p:cNvSpPr txBox="1"/>
            <p:nvPr/>
          </p:nvSpPr>
          <p:spPr>
            <a:xfrm>
              <a:off x="190500" y="180975"/>
              <a:ext cx="431800" cy="441325"/>
            </a:xfrm>
            <a:prstGeom prst="rect">
              <a:avLst/>
            </a:prstGeom>
          </p:spPr>
          <p:txBody>
            <a:bodyPr lIns="50800" tIns="50800" rIns="50800" bIns="50800" rtlCol="0" anchor="ctr"/>
            <a:lstStyle/>
            <a:p>
              <a:pPr algn="ctr">
                <a:lnSpc>
                  <a:spcPts val="2400"/>
                </a:lnSpc>
              </a:pPr>
            </a:p>
          </p:txBody>
        </p:sp>
      </p:grpSp>
      <p:sp>
        <p:nvSpPr>
          <p:cNvPr id="24" name="Freeform 24"/>
          <p:cNvSpPr/>
          <p:nvPr/>
        </p:nvSpPr>
        <p:spPr>
          <a:xfrm>
            <a:off x="1531425" y="3291212"/>
            <a:ext cx="1547674" cy="1547674"/>
          </a:xfrm>
          <a:custGeom>
            <a:avLst/>
            <a:gdLst/>
            <a:ahLst/>
            <a:cxnLst/>
            <a:rect l="l" t="t" r="r" b="b"/>
            <a:pathLst>
              <a:path w="1547674" h="1547674">
                <a:moveTo>
                  <a:pt x="0" y="0"/>
                </a:moveTo>
                <a:lnTo>
                  <a:pt x="1547674" y="0"/>
                </a:lnTo>
                <a:lnTo>
                  <a:pt x="1547674" y="1547674"/>
                </a:lnTo>
                <a:lnTo>
                  <a:pt x="0" y="1547674"/>
                </a:lnTo>
                <a:lnTo>
                  <a:pt x="0" y="0"/>
                </a:lnTo>
                <a:close/>
              </a:path>
            </a:pathLst>
          </a:custGeom>
          <a:blipFill>
            <a:blip r:embed="rId3"/>
            <a:stretch>
              <a:fillRect/>
            </a:stretch>
          </a:blipFill>
        </p:spPr>
      </p:sp>
      <p:sp>
        <p:nvSpPr>
          <p:cNvPr id="25" name="Freeform 25"/>
          <p:cNvSpPr/>
          <p:nvPr/>
        </p:nvSpPr>
        <p:spPr>
          <a:xfrm>
            <a:off x="1752125" y="6607201"/>
            <a:ext cx="1106275" cy="1106275"/>
          </a:xfrm>
          <a:custGeom>
            <a:avLst/>
            <a:gdLst/>
            <a:ahLst/>
            <a:cxnLst/>
            <a:rect l="l" t="t" r="r" b="b"/>
            <a:pathLst>
              <a:path w="1106275" h="1106275">
                <a:moveTo>
                  <a:pt x="0" y="0"/>
                </a:moveTo>
                <a:lnTo>
                  <a:pt x="1106274" y="0"/>
                </a:lnTo>
                <a:lnTo>
                  <a:pt x="1106274" y="1106275"/>
                </a:lnTo>
                <a:lnTo>
                  <a:pt x="0" y="1106275"/>
                </a:lnTo>
                <a:lnTo>
                  <a:pt x="0" y="0"/>
                </a:lnTo>
                <a:close/>
              </a:path>
            </a:pathLst>
          </a:custGeom>
          <a:blipFill>
            <a:blip r:embed="rId4"/>
            <a:stretch>
              <a:fillRect/>
            </a:stretch>
          </a:blipFill>
        </p:spPr>
      </p:sp>
      <p:sp>
        <p:nvSpPr>
          <p:cNvPr id="26" name="Freeform 26"/>
          <p:cNvSpPr/>
          <p:nvPr/>
        </p:nvSpPr>
        <p:spPr>
          <a:xfrm>
            <a:off x="14861577" y="3417654"/>
            <a:ext cx="1555388" cy="1313438"/>
          </a:xfrm>
          <a:custGeom>
            <a:avLst/>
            <a:gdLst/>
            <a:ahLst/>
            <a:cxnLst/>
            <a:rect l="l" t="t" r="r" b="b"/>
            <a:pathLst>
              <a:path w="1555388" h="1313438">
                <a:moveTo>
                  <a:pt x="0" y="0"/>
                </a:moveTo>
                <a:lnTo>
                  <a:pt x="1555388" y="0"/>
                </a:lnTo>
                <a:lnTo>
                  <a:pt x="1555388" y="1313438"/>
                </a:lnTo>
                <a:lnTo>
                  <a:pt x="0" y="1313438"/>
                </a:lnTo>
                <a:lnTo>
                  <a:pt x="0" y="0"/>
                </a:lnTo>
                <a:close/>
              </a:path>
            </a:pathLst>
          </a:custGeom>
          <a:blipFill>
            <a:blip r:embed="rId5"/>
            <a:stretch>
              <a:fillRect/>
            </a:stretch>
          </a:blipFill>
        </p:spPr>
      </p:sp>
      <p:sp>
        <p:nvSpPr>
          <p:cNvPr id="27" name="Freeform 27"/>
          <p:cNvSpPr/>
          <p:nvPr/>
        </p:nvSpPr>
        <p:spPr>
          <a:xfrm>
            <a:off x="15144154" y="6539183"/>
            <a:ext cx="1395225" cy="1402976"/>
          </a:xfrm>
          <a:custGeom>
            <a:avLst/>
            <a:gdLst/>
            <a:ahLst/>
            <a:cxnLst/>
            <a:rect l="l" t="t" r="r" b="b"/>
            <a:pathLst>
              <a:path w="1395225" h="1402976">
                <a:moveTo>
                  <a:pt x="0" y="0"/>
                </a:moveTo>
                <a:lnTo>
                  <a:pt x="1395225" y="0"/>
                </a:lnTo>
                <a:lnTo>
                  <a:pt x="1395225" y="1402977"/>
                </a:lnTo>
                <a:lnTo>
                  <a:pt x="0" y="1402977"/>
                </a:lnTo>
                <a:lnTo>
                  <a:pt x="0" y="0"/>
                </a:lnTo>
                <a:close/>
              </a:path>
            </a:pathLst>
          </a:custGeom>
          <a:blipFill>
            <a:blip r:embed="rId6"/>
            <a:stretch>
              <a:fillRect/>
            </a:stretch>
          </a:blipFill>
        </p:spPr>
      </p:sp>
      <p:sp>
        <p:nvSpPr>
          <p:cNvPr id="28" name="TextBox 28"/>
          <p:cNvSpPr txBox="1"/>
          <p:nvPr/>
        </p:nvSpPr>
        <p:spPr>
          <a:xfrm>
            <a:off x="1531425" y="1146200"/>
            <a:ext cx="6574021"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2. PHÂN TÍCH</a:t>
            </a:r>
            <a:endParaRPr lang="en-US" sz="6000">
              <a:solidFill>
                <a:srgbClr val="191919"/>
              </a:solidFill>
              <a:latin typeface="Arimo Bold" panose="020B0704020202020204"/>
            </a:endParaRPr>
          </a:p>
        </p:txBody>
      </p:sp>
      <p:sp>
        <p:nvSpPr>
          <p:cNvPr id="29" name="TextBox 29"/>
          <p:cNvSpPr txBox="1"/>
          <p:nvPr/>
        </p:nvSpPr>
        <p:spPr>
          <a:xfrm>
            <a:off x="7969293" y="4772211"/>
            <a:ext cx="2063967" cy="1889760"/>
          </a:xfrm>
          <a:prstGeom prst="rect">
            <a:avLst/>
          </a:prstGeom>
        </p:spPr>
        <p:txBody>
          <a:bodyPr lIns="0" tIns="0" rIns="0" bIns="0" rtlCol="0" anchor="t">
            <a:spAutoFit/>
          </a:bodyPr>
          <a:lstStyle/>
          <a:p>
            <a:pPr algn="ctr">
              <a:lnSpc>
                <a:spcPts val="5040"/>
              </a:lnSpc>
            </a:pPr>
            <a:r>
              <a:rPr lang="en-US" sz="3600">
                <a:solidFill>
                  <a:srgbClr val="FFFFFF"/>
                </a:solidFill>
                <a:latin typeface="Open Sans Bold"/>
              </a:rPr>
              <a:t>Yêu cầu phi chức năng</a:t>
            </a:r>
            <a:endParaRPr lang="en-US" sz="3600">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a:off x="1028175" y="198699"/>
            <a:ext cx="16231650" cy="19050"/>
          </a:xfrm>
          <a:prstGeom prst="line">
            <a:avLst/>
          </a:prstGeom>
          <a:ln w="9525" cap="rnd">
            <a:solidFill>
              <a:srgbClr val="191919"/>
            </a:solidFill>
            <a:prstDash val="solid"/>
            <a:headEnd type="none" w="sm" len="sm"/>
            <a:tailEnd type="none" w="sm" len="sm"/>
          </a:ln>
        </p:spPr>
      </p:sp>
      <p:sp>
        <p:nvSpPr>
          <p:cNvPr id="3" name="AutoShape 3"/>
          <p:cNvSpPr/>
          <p:nvPr/>
        </p:nvSpPr>
        <p:spPr>
          <a:xfrm>
            <a:off x="1004364" y="217861"/>
            <a:ext cx="19050" cy="811050"/>
          </a:xfrm>
          <a:prstGeom prst="line">
            <a:avLst/>
          </a:prstGeom>
          <a:ln w="9525" cap="rnd">
            <a:solidFill>
              <a:srgbClr val="191919"/>
            </a:solidFill>
            <a:prstDash val="solid"/>
            <a:headEnd type="none" w="sm" len="sm"/>
            <a:tailEnd type="oval" w="lg" len="lg"/>
          </a:ln>
        </p:spPr>
      </p:sp>
      <p:sp>
        <p:nvSpPr>
          <p:cNvPr id="4" name="AutoShape 4"/>
          <p:cNvSpPr/>
          <p:nvPr/>
        </p:nvSpPr>
        <p:spPr>
          <a:xfrm>
            <a:off x="17283642" y="194048"/>
            <a:ext cx="19050" cy="811050"/>
          </a:xfrm>
          <a:prstGeom prst="line">
            <a:avLst/>
          </a:prstGeom>
          <a:ln w="9525" cap="rnd">
            <a:solidFill>
              <a:srgbClr val="191919"/>
            </a:solidFill>
            <a:prstDash val="solid"/>
            <a:headEnd type="none" w="sm" len="sm"/>
            <a:tailEnd type="oval" w="lg" len="lg"/>
          </a:ln>
        </p:spPr>
      </p:sp>
      <p:sp>
        <p:nvSpPr>
          <p:cNvPr id="5" name="AutoShape 5"/>
          <p:cNvSpPr/>
          <p:nvPr/>
        </p:nvSpPr>
        <p:spPr>
          <a:xfrm>
            <a:off x="1047231" y="9950817"/>
            <a:ext cx="16231650" cy="19050"/>
          </a:xfrm>
          <a:prstGeom prst="line">
            <a:avLst/>
          </a:prstGeom>
          <a:ln w="9525" cap="rnd">
            <a:solidFill>
              <a:srgbClr val="191919"/>
            </a:solidFill>
            <a:prstDash val="solid"/>
            <a:headEnd type="none" w="sm" len="sm"/>
            <a:tailEnd type="none" w="sm" len="sm"/>
          </a:ln>
        </p:spPr>
      </p:sp>
      <p:sp>
        <p:nvSpPr>
          <p:cNvPr id="6" name="AutoShape 6"/>
          <p:cNvSpPr/>
          <p:nvPr/>
        </p:nvSpPr>
        <p:spPr>
          <a:xfrm>
            <a:off x="17236014" y="9110551"/>
            <a:ext cx="19050" cy="811050"/>
          </a:xfrm>
          <a:prstGeom prst="line">
            <a:avLst/>
          </a:prstGeom>
          <a:ln w="9525" cap="rnd">
            <a:solidFill>
              <a:srgbClr val="191919"/>
            </a:solidFill>
            <a:prstDash val="solid"/>
            <a:headEnd type="none" w="sm" len="sm"/>
            <a:tailEnd type="oval" w="lg" len="lg"/>
          </a:ln>
        </p:spPr>
      </p:sp>
      <p:sp>
        <p:nvSpPr>
          <p:cNvPr id="7" name="AutoShape 7"/>
          <p:cNvSpPr/>
          <p:nvPr/>
        </p:nvSpPr>
        <p:spPr>
          <a:xfrm>
            <a:off x="1023419" y="9110663"/>
            <a:ext cx="19050" cy="811050"/>
          </a:xfrm>
          <a:prstGeom prst="line">
            <a:avLst/>
          </a:prstGeom>
          <a:ln w="9525" cap="rnd">
            <a:solidFill>
              <a:srgbClr val="191919"/>
            </a:solidFill>
            <a:prstDash val="solid"/>
            <a:headEnd type="none" w="sm" len="sm"/>
            <a:tailEnd type="oval" w="lg" len="lg"/>
          </a:ln>
        </p:spPr>
      </p:sp>
      <p:sp>
        <p:nvSpPr>
          <p:cNvPr id="8" name="Freeform 8"/>
          <p:cNvSpPr/>
          <p:nvPr/>
        </p:nvSpPr>
        <p:spPr>
          <a:xfrm>
            <a:off x="6202047" y="693080"/>
            <a:ext cx="10603084" cy="9133039"/>
          </a:xfrm>
          <a:custGeom>
            <a:avLst/>
            <a:gdLst/>
            <a:ahLst/>
            <a:cxnLst/>
            <a:rect l="l" t="t" r="r" b="b"/>
            <a:pathLst>
              <a:path w="10603084" h="9133039">
                <a:moveTo>
                  <a:pt x="0" y="0"/>
                </a:moveTo>
                <a:lnTo>
                  <a:pt x="10603085" y="0"/>
                </a:lnTo>
                <a:lnTo>
                  <a:pt x="10603085" y="9133039"/>
                </a:lnTo>
                <a:lnTo>
                  <a:pt x="0" y="9133039"/>
                </a:lnTo>
                <a:lnTo>
                  <a:pt x="0" y="0"/>
                </a:lnTo>
                <a:close/>
              </a:path>
            </a:pathLst>
          </a:custGeom>
          <a:blipFill>
            <a:blip r:embed="rId1"/>
            <a:stretch>
              <a:fillRect t="-116" b="-116"/>
            </a:stretch>
          </a:blipFill>
        </p:spPr>
      </p:sp>
      <p:sp>
        <p:nvSpPr>
          <p:cNvPr id="9" name="TextBox 9"/>
          <p:cNvSpPr txBox="1"/>
          <p:nvPr/>
        </p:nvSpPr>
        <p:spPr>
          <a:xfrm>
            <a:off x="1294913" y="519323"/>
            <a:ext cx="4194372" cy="942975"/>
          </a:xfrm>
          <a:prstGeom prst="rect">
            <a:avLst/>
          </a:prstGeom>
        </p:spPr>
        <p:txBody>
          <a:bodyPr lIns="0" tIns="0" rIns="0" bIns="0" rtlCol="0" anchor="t">
            <a:spAutoFit/>
          </a:bodyPr>
          <a:lstStyle/>
          <a:p>
            <a:pPr algn="l">
              <a:lnSpc>
                <a:spcPts val="7200"/>
              </a:lnSpc>
            </a:pPr>
            <a:r>
              <a:rPr lang="en-US" sz="6000">
                <a:solidFill>
                  <a:srgbClr val="191919"/>
                </a:solidFill>
                <a:latin typeface="Arimo Bold" panose="020B0704020202020204"/>
              </a:rPr>
              <a:t>3. Thiết Kế</a:t>
            </a:r>
            <a:endParaRPr lang="en-US" sz="6000">
              <a:solidFill>
                <a:srgbClr val="191919"/>
              </a:solidFill>
              <a:latin typeface="Arimo Bold" panose="020B0704020202020204"/>
            </a:endParaRPr>
          </a:p>
        </p:txBody>
      </p:sp>
      <p:sp>
        <p:nvSpPr>
          <p:cNvPr id="10" name="TextBox 10"/>
          <p:cNvSpPr txBox="1"/>
          <p:nvPr/>
        </p:nvSpPr>
        <p:spPr>
          <a:xfrm>
            <a:off x="1294913" y="2171604"/>
            <a:ext cx="2606760" cy="1816124"/>
          </a:xfrm>
          <a:prstGeom prst="rect">
            <a:avLst/>
          </a:prstGeom>
        </p:spPr>
        <p:txBody>
          <a:bodyPr lIns="0" tIns="0" rIns="0" bIns="0" rtlCol="0" anchor="t">
            <a:spAutoFit/>
          </a:bodyPr>
          <a:lstStyle/>
          <a:p>
            <a:pPr algn="ctr">
              <a:lnSpc>
                <a:spcPts val="4790"/>
              </a:lnSpc>
              <a:spcBef>
                <a:spcPct val="0"/>
              </a:spcBef>
            </a:pPr>
            <a:r>
              <a:rPr lang="en-US" sz="3995">
                <a:solidFill>
                  <a:srgbClr val="191919"/>
                </a:solidFill>
                <a:latin typeface="Arimo Bold" panose="020B0704020202020204"/>
              </a:rPr>
              <a:t>Mô hình usecase tổng quát</a:t>
            </a:r>
            <a:endParaRPr lang="en-US" sz="3995">
              <a:solidFill>
                <a:srgbClr val="191919"/>
              </a:solidFill>
              <a:latin typeface="Arimo Bold" panose="020B07040202020202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7797</Words>
  <Application>WPS Presentation</Application>
  <PresentationFormat>On-screen Show (4:3)</PresentationFormat>
  <Paragraphs>497</Paragraphs>
  <Slides>46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Arial</vt:lpstr>
      <vt:lpstr>SimSun</vt:lpstr>
      <vt:lpstr>Wingdings</vt:lpstr>
      <vt:lpstr>Arimo Bold</vt:lpstr>
      <vt:lpstr>Open Sans Italics</vt:lpstr>
      <vt:lpstr>Arial</vt:lpstr>
      <vt:lpstr>Open Sans Bold</vt:lpstr>
      <vt:lpstr>Open Sans</vt:lpstr>
      <vt:lpstr>Arimo</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Slide_BaoCao_Karaoke.pptx</dc:title>
  <dc:creator/>
  <cp:lastModifiedBy>PC</cp:lastModifiedBy>
  <cp:revision>4</cp:revision>
  <dcterms:created xsi:type="dcterms:W3CDTF">2006-08-16T00:00:00Z</dcterms:created>
  <dcterms:modified xsi:type="dcterms:W3CDTF">2023-12-14T05:32:14Z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B12BC5FDA10D4C8B919157CF595F4DE5_12</vt:lpwstr>
  </property>
  <property fmtid="{D5CDD505-2E9C-101B-9397-08002B2CF9AE}" pid="3" name="KSOProductBuildVer">
    <vt:lpwstr>1033-12.2.0.13359</vt:lpwstr>
  </property>
</Properties>
</file>